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Roboto"/>
      <p:regular r:id="rId33"/>
      <p:bold r:id="rId34"/>
      <p:italic r:id="rId35"/>
      <p:boldItalic r:id="rId36"/>
    </p:embeddedFont>
    <p:embeddedFont>
      <p:font typeface="Chelsea Market"/>
      <p:regular r:id="rId37"/>
    </p:embeddedFont>
    <p:embeddedFont>
      <p:font typeface="Capriola"/>
      <p:regular r:id="rId38"/>
    </p:embeddedFont>
    <p:embeddedFont>
      <p:font typeface="Rubik"/>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3" roundtripDataSignature="AMtx7mjNi7x2EEhALZtGeO66R9TP/Th2T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ubik-bold.fntdata"/><Relationship Id="rId20" Type="http://schemas.openxmlformats.org/officeDocument/2006/relationships/slide" Target="slides/slide15.xml"/><Relationship Id="rId42" Type="http://schemas.openxmlformats.org/officeDocument/2006/relationships/font" Target="fonts/Rubik-boldItalic.fntdata"/><Relationship Id="rId41" Type="http://schemas.openxmlformats.org/officeDocument/2006/relationships/font" Target="fonts/Rubik-italic.fntdata"/><Relationship Id="rId22" Type="http://schemas.openxmlformats.org/officeDocument/2006/relationships/slide" Target="slides/slide17.xml"/><Relationship Id="rId21" Type="http://schemas.openxmlformats.org/officeDocument/2006/relationships/slide" Target="slides/slide16.xml"/><Relationship Id="rId43"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italic.fntdata"/><Relationship Id="rId12" Type="http://schemas.openxmlformats.org/officeDocument/2006/relationships/slide" Target="slides/slide7.xml"/><Relationship Id="rId34" Type="http://schemas.openxmlformats.org/officeDocument/2006/relationships/font" Target="fonts/Roboto-bold.fntdata"/><Relationship Id="rId15" Type="http://schemas.openxmlformats.org/officeDocument/2006/relationships/slide" Target="slides/slide10.xml"/><Relationship Id="rId37" Type="http://schemas.openxmlformats.org/officeDocument/2006/relationships/font" Target="fonts/ChelseaMarket-regular.fntdata"/><Relationship Id="rId14" Type="http://schemas.openxmlformats.org/officeDocument/2006/relationships/slide" Target="slides/slide9.xml"/><Relationship Id="rId36" Type="http://schemas.openxmlformats.org/officeDocument/2006/relationships/font" Target="fonts/Roboto-boldItalic.fntdata"/><Relationship Id="rId17" Type="http://schemas.openxmlformats.org/officeDocument/2006/relationships/slide" Target="slides/slide12.xml"/><Relationship Id="rId39" Type="http://schemas.openxmlformats.org/officeDocument/2006/relationships/font" Target="fonts/Rubik-regular.fntdata"/><Relationship Id="rId16" Type="http://schemas.openxmlformats.org/officeDocument/2006/relationships/slide" Target="slides/slide11.xml"/><Relationship Id="rId38" Type="http://schemas.openxmlformats.org/officeDocument/2006/relationships/font" Target="fonts/Capriola-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b324ba7ad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g2b324ba7ad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sz="1050">
                <a:solidFill>
                  <a:schemeClr val="dk1"/>
                </a:solidFill>
                <a:latin typeface="Rubik"/>
                <a:ea typeface="Rubik"/>
                <a:cs typeface="Rubik"/>
                <a:sym typeface="Rubik"/>
              </a:rPr>
              <a:t>Ieder jaar vinden de Media Ukkie Dagen plaats. Dit jaar, Tijdens de Media Ukkie Dagen van 5 t/m 12 april 2024 wordt er aandacht gevraagd voor mediawijsheid in de opvoeding van kinderen van 0 t/m 6 jaar. Het is een week waarin volop aandacht wordt gevraagd voor een bepaalde thema. Dit jaar is het thema: Ontspannen met media. Landelijk worden er in het kader van de Media Ukkie Dagen veel activiteiten georganiseerd.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0" i="0" lang="nl" sz="1100" u="none" cap="none" strike="noStrike">
                <a:solidFill>
                  <a:srgbClr val="000000"/>
                </a:solidFill>
                <a:latin typeface="Arial"/>
                <a:ea typeface="Arial"/>
                <a:cs typeface="Arial"/>
                <a:sym typeface="Arial"/>
              </a:rPr>
              <a:t>Voor groot en klein geldt; media zijn de hele dag om ons heen. Van ‘s ochtends vroeg, tot ‘s avonds laat worden we omringd door schermen, boeken, luidsprekers en apparaten die onze aandacht vragen.</a:t>
            </a:r>
            <a:endParaRPr/>
          </a:p>
          <a:p>
            <a:pPr indent="0" lvl="0" marL="139700" rtl="0" algn="l">
              <a:lnSpc>
                <a:spcPct val="100000"/>
              </a:lnSpc>
              <a:spcBef>
                <a:spcPts val="0"/>
              </a:spcBef>
              <a:spcAft>
                <a:spcPts val="0"/>
              </a:spcAft>
              <a:buSzPts val="1400"/>
              <a:buNone/>
            </a:pPr>
            <a:r>
              <a:t/>
            </a:r>
            <a:endParaRPr b="0" i="0" sz="1100" u="none" cap="none" strike="noStrike">
              <a:solidFill>
                <a:srgbClr val="000000"/>
              </a:solidFill>
              <a:latin typeface="Arial"/>
              <a:ea typeface="Arial"/>
              <a:cs typeface="Arial"/>
              <a:sym typeface="Arial"/>
            </a:endParaRPr>
          </a:p>
          <a:p>
            <a:pPr indent="0" lvl="0" marL="139700" rtl="0" algn="l">
              <a:lnSpc>
                <a:spcPct val="100000"/>
              </a:lnSpc>
              <a:spcBef>
                <a:spcPts val="0"/>
              </a:spcBef>
              <a:spcAft>
                <a:spcPts val="0"/>
              </a:spcAft>
              <a:buSzPts val="1400"/>
              <a:buNone/>
            </a:pPr>
            <a:r>
              <a:rPr b="0" i="0" lang="nl" sz="1100" u="none" cap="none" strike="noStrike">
                <a:solidFill>
                  <a:srgbClr val="000000"/>
                </a:solidFill>
                <a:latin typeface="Arial"/>
                <a:ea typeface="Arial"/>
                <a:cs typeface="Arial"/>
                <a:sym typeface="Arial"/>
              </a:rPr>
              <a:t>Die media hebben effect op je ukkie. Ze kunnen prikkelen, in beweging brengen, je aan het denken zetten of juist zorgen voor ontspanning. Maar ook een bron van onrust vormen, overprikkelen of té uitdagend zijn. Gelukkig zijn er ouders, vrienden, familie en opvoeders om onze kleintjes regelmatig op een gezonde manier te helpen ontspannen. Met, en zonder media.</a:t>
            </a:r>
            <a:endParaRPr/>
          </a:p>
          <a:p>
            <a:pPr indent="0" lvl="0" marL="139700" rtl="0" algn="l">
              <a:lnSpc>
                <a:spcPct val="100000"/>
              </a:lnSpc>
              <a:spcBef>
                <a:spcPts val="0"/>
              </a:spcBef>
              <a:spcAft>
                <a:spcPts val="0"/>
              </a:spcAft>
              <a:buSzPts val="1400"/>
              <a:buNone/>
            </a:pPr>
            <a:r>
              <a:t/>
            </a:r>
            <a:endParaRPr b="0" i="0" sz="1100" u="none" cap="none" strike="noStrike">
              <a:solidFill>
                <a:srgbClr val="000000"/>
              </a:solidFill>
              <a:latin typeface="Arial"/>
              <a:ea typeface="Arial"/>
              <a:cs typeface="Arial"/>
              <a:sym typeface="Arial"/>
            </a:endParaRPr>
          </a:p>
          <a:p>
            <a:pPr indent="0" lvl="0" marL="139700" rtl="0" algn="l">
              <a:lnSpc>
                <a:spcPct val="100000"/>
              </a:lnSpc>
              <a:spcBef>
                <a:spcPts val="0"/>
              </a:spcBef>
              <a:spcAft>
                <a:spcPts val="0"/>
              </a:spcAft>
              <a:buSzPts val="1400"/>
              <a:buNone/>
            </a:pPr>
            <a:r>
              <a:rPr b="0" i="0" lang="nl" sz="1100" u="none" cap="none" strike="noStrike">
                <a:solidFill>
                  <a:srgbClr val="000000"/>
                </a:solidFill>
                <a:latin typeface="Arial"/>
                <a:ea typeface="Arial"/>
                <a:cs typeface="Arial"/>
                <a:sym typeface="Arial"/>
              </a:rPr>
              <a:t>Om kinderen en opvoeders hierbij te helpen, gaan de Media Ukkie Dagen van </a:t>
            </a:r>
            <a:r>
              <a:rPr b="1" i="0" lang="nl" sz="1100" u="none" cap="none" strike="noStrike">
                <a:solidFill>
                  <a:srgbClr val="000000"/>
                </a:solidFill>
                <a:latin typeface="Arial"/>
                <a:ea typeface="Arial"/>
                <a:cs typeface="Arial"/>
                <a:sym typeface="Arial"/>
              </a:rPr>
              <a:t>5 t/m 12 april 2024</a:t>
            </a:r>
            <a:r>
              <a:rPr b="0" i="0" lang="nl" sz="1100" u="none" cap="none" strike="noStrike">
                <a:solidFill>
                  <a:srgbClr val="000000"/>
                </a:solidFill>
                <a:latin typeface="Arial"/>
                <a:ea typeface="Arial"/>
                <a:cs typeface="Arial"/>
                <a:sym typeface="Arial"/>
              </a:rPr>
              <a:t> over de invloed van media op ontspanning. Met concrete tips vinden je kind en jij de juiste balans voor jullie situatie. En op tal van manieren leer je tijdens de campagne meer over hoe media kunnen helpen bij het creëren van rust, en wanneer je kind misschien beter even zonder kan.  </a:t>
            </a:r>
            <a:endParaRPr/>
          </a:p>
          <a:p>
            <a:pPr indent="0" lvl="0" marL="0" rtl="0" algn="l">
              <a:lnSpc>
                <a:spcPct val="100000"/>
              </a:lnSpc>
              <a:spcBef>
                <a:spcPts val="0"/>
              </a:spcBef>
              <a:spcAft>
                <a:spcPts val="0"/>
              </a:spcAft>
              <a:buSzPts val="1400"/>
              <a:buNone/>
            </a:pPr>
            <a:r>
              <a:t/>
            </a:r>
            <a:endParaRPr sz="1050">
              <a:solidFill>
                <a:schemeClr val="dk1"/>
              </a:solidFill>
              <a:latin typeface="Rubik"/>
              <a:ea typeface="Rubik"/>
              <a:cs typeface="Rubik"/>
              <a:sym typeface="Rubik"/>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b3355830f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g2b3355830f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nl" sz="1050">
                <a:solidFill>
                  <a:schemeClr val="dk1"/>
                </a:solidFill>
                <a:latin typeface="Rubik"/>
                <a:ea typeface="Rubik"/>
                <a:cs typeface="Rubik"/>
                <a:sym typeface="Rubik"/>
              </a:rPr>
              <a:t>Ieder jaar vinden de Media Ukkie Dagen plaats. Dit jaar, Tijdens de Media Ukkie Dagen van 5 t/m 12 april 2024 wordt er aandacht gevraagd voor mediawijsheid in de opvoeding van kinderen van 0 t/m 6 jaar. Het is een week waarin volop aandacht wordt gevraagd voor een bepaalde thema. Dit jaar is het thema: Ontspannen met media. Landelijk worden er in het kader van de Media Ukkie Dagen veel activiteiten georganiseerd.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b2c47c5bad_2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2b2c47c5bad_2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b2c47c5bad_2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2b2c47c5bad_2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b2c47c5bad_2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g2b2c47c5bad_2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b2c47c5bad_2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2b2c47c5bad_2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b2c47c5bad_2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g2b2c47c5bad_2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b2c47c5bad_2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g2b2c47c5bad_2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b2c47c5bad_2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g2b2c47c5bad_2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b2c47c5bad_2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2b2c47c5bad_2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b2c47c5bad_2_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2b2c47c5bad_2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b2c47c5bad_2_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g2b2c47c5bad_2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b2c47c5bad_2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g2b2c47c5bad_2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1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2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2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1">
  <p:cSld name="BLANK_1">
    <p:spTree>
      <p:nvGrpSpPr>
        <p:cNvPr id="50" name="Shape 50"/>
        <p:cNvGrpSpPr/>
        <p:nvPr/>
      </p:nvGrpSpPr>
      <p:grpSpPr>
        <a:xfrm>
          <a:off x="0" y="0"/>
          <a:ext cx="0" cy="0"/>
          <a:chOff x="0" y="0"/>
          <a:chExt cx="0" cy="0"/>
        </a:xfrm>
      </p:grpSpPr>
      <p:pic>
        <p:nvPicPr>
          <p:cNvPr id="51" name="Google Shape;51;p28"/>
          <p:cNvPicPr preferRelativeResize="0"/>
          <p:nvPr/>
        </p:nvPicPr>
        <p:blipFill rotWithShape="1">
          <a:blip r:embed="rId2">
            <a:alphaModFix/>
          </a:blip>
          <a:srcRect b="0" l="0" r="0" t="0"/>
          <a:stretch/>
        </p:blipFill>
        <p:spPr>
          <a:xfrm>
            <a:off x="4588616" y="449825"/>
            <a:ext cx="2162608" cy="2436494"/>
          </a:xfrm>
          <a:prstGeom prst="rect">
            <a:avLst/>
          </a:prstGeom>
          <a:noFill/>
          <a:ln>
            <a:noFill/>
          </a:ln>
        </p:spPr>
      </p:pic>
      <p:pic>
        <p:nvPicPr>
          <p:cNvPr id="52" name="Google Shape;52;p28"/>
          <p:cNvPicPr preferRelativeResize="0"/>
          <p:nvPr/>
        </p:nvPicPr>
        <p:blipFill rotWithShape="1">
          <a:blip r:embed="rId2">
            <a:alphaModFix/>
          </a:blip>
          <a:srcRect b="0" l="0" r="0" t="0"/>
          <a:stretch/>
        </p:blipFill>
        <p:spPr>
          <a:xfrm>
            <a:off x="3473481" y="2385932"/>
            <a:ext cx="2162608" cy="2436494"/>
          </a:xfrm>
          <a:prstGeom prst="rect">
            <a:avLst/>
          </a:prstGeom>
          <a:noFill/>
          <a:ln>
            <a:noFill/>
          </a:ln>
        </p:spPr>
      </p:pic>
      <p:pic>
        <p:nvPicPr>
          <p:cNvPr id="53" name="Google Shape;53;p28"/>
          <p:cNvPicPr preferRelativeResize="0"/>
          <p:nvPr/>
        </p:nvPicPr>
        <p:blipFill rotWithShape="1">
          <a:blip r:embed="rId2">
            <a:alphaModFix/>
          </a:blip>
          <a:srcRect b="0" l="0" r="0" t="0"/>
          <a:stretch/>
        </p:blipFill>
        <p:spPr>
          <a:xfrm>
            <a:off x="2353625" y="449825"/>
            <a:ext cx="2162608" cy="2436494"/>
          </a:xfrm>
          <a:prstGeom prst="rect">
            <a:avLst/>
          </a:prstGeom>
          <a:noFill/>
          <a:ln>
            <a:noFill/>
          </a:ln>
        </p:spPr>
      </p:pic>
      <p:sp>
        <p:nvSpPr>
          <p:cNvPr id="54" name="Google Shape;54;p28"/>
          <p:cNvSpPr txBox="1"/>
          <p:nvPr>
            <p:ph type="title"/>
          </p:nvPr>
        </p:nvSpPr>
        <p:spPr>
          <a:xfrm>
            <a:off x="2388600" y="792000"/>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5" name="Google Shape;55;p2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56" name="Google Shape;56;p28"/>
          <p:cNvSpPr txBox="1"/>
          <p:nvPr>
            <p:ph idx="2" type="title"/>
          </p:nvPr>
        </p:nvSpPr>
        <p:spPr>
          <a:xfrm>
            <a:off x="4620600" y="792000"/>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7" name="Google Shape;57;p28"/>
          <p:cNvSpPr txBox="1"/>
          <p:nvPr>
            <p:ph idx="3" type="title"/>
          </p:nvPr>
        </p:nvSpPr>
        <p:spPr>
          <a:xfrm>
            <a:off x="3515400" y="2719925"/>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pic>
        <p:nvPicPr>
          <p:cNvPr id="58" name="Google Shape;58;p28"/>
          <p:cNvPicPr preferRelativeResize="0"/>
          <p:nvPr/>
        </p:nvPicPr>
        <p:blipFill rotWithShape="1">
          <a:blip r:embed="rId3">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aqua">
  <p:cSld name="BLANK_2_1">
    <p:spTree>
      <p:nvGrpSpPr>
        <p:cNvPr id="59" name="Shape 59"/>
        <p:cNvGrpSpPr/>
        <p:nvPr/>
      </p:nvGrpSpPr>
      <p:grpSpPr>
        <a:xfrm>
          <a:off x="0" y="0"/>
          <a:ext cx="0" cy="0"/>
          <a:chOff x="0" y="0"/>
          <a:chExt cx="0" cy="0"/>
        </a:xfrm>
      </p:grpSpPr>
      <p:sp>
        <p:nvSpPr>
          <p:cNvPr id="60" name="Google Shape;60;p29"/>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pic>
        <p:nvPicPr>
          <p:cNvPr id="61" name="Google Shape;61;p29"/>
          <p:cNvPicPr preferRelativeResize="0"/>
          <p:nvPr/>
        </p:nvPicPr>
        <p:blipFill rotWithShape="1">
          <a:blip r:embed="rId2">
            <a:alphaModFix/>
          </a:blip>
          <a:srcRect b="0" l="0" r="0" t="0"/>
          <a:stretch/>
        </p:blipFill>
        <p:spPr>
          <a:xfrm>
            <a:off x="2672400" y="456950"/>
            <a:ext cx="3720349" cy="4191528"/>
          </a:xfrm>
          <a:prstGeom prst="rect">
            <a:avLst/>
          </a:prstGeom>
          <a:noFill/>
          <a:ln>
            <a:noFill/>
          </a:ln>
        </p:spPr>
      </p:pic>
      <p:sp>
        <p:nvSpPr>
          <p:cNvPr id="62" name="Google Shape;62;p29"/>
          <p:cNvSpPr txBox="1"/>
          <p:nvPr>
            <p:ph type="title"/>
          </p:nvPr>
        </p:nvSpPr>
        <p:spPr>
          <a:xfrm>
            <a:off x="2636400" y="1348325"/>
            <a:ext cx="3807300" cy="2440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200"/>
              <a:buNone/>
              <a:defRPr sz="32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pic>
        <p:nvPicPr>
          <p:cNvPr id="63" name="Google Shape;63;p29"/>
          <p:cNvPicPr preferRelativeResize="0"/>
          <p:nvPr/>
        </p:nvPicPr>
        <p:blipFill rotWithShape="1">
          <a:blip r:embed="rId3">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oranje">
  <p:cSld name="BLANK_2_2">
    <p:spTree>
      <p:nvGrpSpPr>
        <p:cNvPr id="64" name="Shape 64"/>
        <p:cNvGrpSpPr/>
        <p:nvPr/>
      </p:nvGrpSpPr>
      <p:grpSpPr>
        <a:xfrm>
          <a:off x="0" y="0"/>
          <a:ext cx="0" cy="0"/>
          <a:chOff x="0" y="0"/>
          <a:chExt cx="0" cy="0"/>
        </a:xfrm>
      </p:grpSpPr>
      <p:sp>
        <p:nvSpPr>
          <p:cNvPr id="65" name="Google Shape;65;p30"/>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66" name="Google Shape;66;p30"/>
          <p:cNvSpPr txBox="1"/>
          <p:nvPr>
            <p:ph type="title"/>
          </p:nvPr>
        </p:nvSpPr>
        <p:spPr>
          <a:xfrm>
            <a:off x="460950" y="1379550"/>
            <a:ext cx="3936900" cy="19485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000000"/>
              </a:buClr>
              <a:buSzPts val="4200"/>
              <a:buFont typeface="Arial"/>
              <a:buNone/>
              <a:defRPr sz="4200">
                <a:solidFill>
                  <a:srgbClr val="000000"/>
                </a:solidFill>
                <a:latin typeface="Arial"/>
                <a:ea typeface="Arial"/>
                <a:cs typeface="Arial"/>
                <a:sym typeface="Arial"/>
              </a:defRPr>
            </a:lvl1pPr>
            <a:lvl2pPr lvl="1" algn="ctr">
              <a:lnSpc>
                <a:spcPct val="100000"/>
              </a:lnSpc>
              <a:spcBef>
                <a:spcPts val="0"/>
              </a:spcBef>
              <a:spcAft>
                <a:spcPts val="0"/>
              </a:spcAft>
              <a:buClr>
                <a:srgbClr val="000000"/>
              </a:buClr>
              <a:buSzPts val="4200"/>
              <a:buNone/>
              <a:defRPr sz="4200">
                <a:solidFill>
                  <a:srgbClr val="000000"/>
                </a:solidFill>
              </a:defRPr>
            </a:lvl2pPr>
            <a:lvl3pPr lvl="2" algn="ctr">
              <a:lnSpc>
                <a:spcPct val="100000"/>
              </a:lnSpc>
              <a:spcBef>
                <a:spcPts val="0"/>
              </a:spcBef>
              <a:spcAft>
                <a:spcPts val="0"/>
              </a:spcAft>
              <a:buClr>
                <a:srgbClr val="000000"/>
              </a:buClr>
              <a:buSzPts val="4200"/>
              <a:buNone/>
              <a:defRPr sz="4200">
                <a:solidFill>
                  <a:srgbClr val="000000"/>
                </a:solidFill>
              </a:defRPr>
            </a:lvl3pPr>
            <a:lvl4pPr lvl="3" algn="ctr">
              <a:lnSpc>
                <a:spcPct val="100000"/>
              </a:lnSpc>
              <a:spcBef>
                <a:spcPts val="0"/>
              </a:spcBef>
              <a:spcAft>
                <a:spcPts val="0"/>
              </a:spcAft>
              <a:buClr>
                <a:srgbClr val="000000"/>
              </a:buClr>
              <a:buSzPts val="4200"/>
              <a:buNone/>
              <a:defRPr sz="4200">
                <a:solidFill>
                  <a:srgbClr val="000000"/>
                </a:solidFill>
              </a:defRPr>
            </a:lvl4pPr>
            <a:lvl5pPr lvl="4" algn="ctr">
              <a:lnSpc>
                <a:spcPct val="100000"/>
              </a:lnSpc>
              <a:spcBef>
                <a:spcPts val="0"/>
              </a:spcBef>
              <a:spcAft>
                <a:spcPts val="0"/>
              </a:spcAft>
              <a:buClr>
                <a:srgbClr val="000000"/>
              </a:buClr>
              <a:buSzPts val="4200"/>
              <a:buNone/>
              <a:defRPr sz="4200">
                <a:solidFill>
                  <a:srgbClr val="000000"/>
                </a:solidFill>
              </a:defRPr>
            </a:lvl5pPr>
            <a:lvl6pPr lvl="5" algn="ctr">
              <a:lnSpc>
                <a:spcPct val="100000"/>
              </a:lnSpc>
              <a:spcBef>
                <a:spcPts val="0"/>
              </a:spcBef>
              <a:spcAft>
                <a:spcPts val="0"/>
              </a:spcAft>
              <a:buClr>
                <a:srgbClr val="000000"/>
              </a:buClr>
              <a:buSzPts val="4200"/>
              <a:buNone/>
              <a:defRPr sz="4200">
                <a:solidFill>
                  <a:srgbClr val="000000"/>
                </a:solidFill>
              </a:defRPr>
            </a:lvl6pPr>
            <a:lvl7pPr lvl="6" algn="ctr">
              <a:lnSpc>
                <a:spcPct val="100000"/>
              </a:lnSpc>
              <a:spcBef>
                <a:spcPts val="0"/>
              </a:spcBef>
              <a:spcAft>
                <a:spcPts val="0"/>
              </a:spcAft>
              <a:buClr>
                <a:srgbClr val="000000"/>
              </a:buClr>
              <a:buSzPts val="4200"/>
              <a:buNone/>
              <a:defRPr sz="4200">
                <a:solidFill>
                  <a:srgbClr val="000000"/>
                </a:solidFill>
              </a:defRPr>
            </a:lvl7pPr>
            <a:lvl8pPr lvl="7" algn="ctr">
              <a:lnSpc>
                <a:spcPct val="100000"/>
              </a:lnSpc>
              <a:spcBef>
                <a:spcPts val="0"/>
              </a:spcBef>
              <a:spcAft>
                <a:spcPts val="0"/>
              </a:spcAft>
              <a:buClr>
                <a:srgbClr val="000000"/>
              </a:buClr>
              <a:buSzPts val="4200"/>
              <a:buNone/>
              <a:defRPr sz="4200">
                <a:solidFill>
                  <a:srgbClr val="000000"/>
                </a:solidFill>
              </a:defRPr>
            </a:lvl8pPr>
            <a:lvl9pPr lvl="8" algn="ctr">
              <a:lnSpc>
                <a:spcPct val="100000"/>
              </a:lnSpc>
              <a:spcBef>
                <a:spcPts val="0"/>
              </a:spcBef>
              <a:spcAft>
                <a:spcPts val="0"/>
              </a:spcAft>
              <a:buClr>
                <a:srgbClr val="000000"/>
              </a:buClr>
              <a:buSzPts val="4200"/>
              <a:buNone/>
              <a:defRPr sz="4200">
                <a:solidFill>
                  <a:srgbClr val="000000"/>
                </a:solidFill>
              </a:defRPr>
            </a:lvl9pPr>
          </a:lstStyle>
          <a:p/>
        </p:txBody>
      </p:sp>
      <p:pic>
        <p:nvPicPr>
          <p:cNvPr id="67" name="Google Shape;67;p30"/>
          <p:cNvPicPr preferRelativeResize="0"/>
          <p:nvPr/>
        </p:nvPicPr>
        <p:blipFill rotWithShape="1">
          <a:blip r:embed="rId2">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image" Target="../media/image8.jpg"/><Relationship Id="rId5"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73" name="Google Shape;73;p1"/>
          <p:cNvSpPr txBox="1"/>
          <p:nvPr/>
        </p:nvSpPr>
        <p:spPr>
          <a:xfrm>
            <a:off x="0" y="437322"/>
            <a:ext cx="9144000" cy="861744"/>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400"/>
              <a:buFont typeface="Arial"/>
              <a:buNone/>
            </a:pPr>
            <a:r>
              <a:rPr b="0" i="0" lang="nl" sz="4400" u="none" cap="none" strike="noStrike">
                <a:solidFill>
                  <a:srgbClr val="F29107"/>
                </a:solidFill>
                <a:latin typeface="Capriola"/>
                <a:ea typeface="Capriola"/>
                <a:cs typeface="Capriola"/>
                <a:sym typeface="Capriola"/>
              </a:rPr>
              <a:t>Welkom!</a:t>
            </a:r>
            <a:endParaRPr b="0" i="0" sz="4400" u="none" cap="none" strike="noStrike">
              <a:solidFill>
                <a:srgbClr val="F29107"/>
              </a:solidFill>
              <a:latin typeface="Capriola"/>
              <a:ea typeface="Capriola"/>
              <a:cs typeface="Capriola"/>
              <a:sym typeface="Capriol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g2b324ba7ad7_0_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79" name="Google Shape;79;g2b324ba7ad7_0_0"/>
          <p:cNvSpPr txBox="1"/>
          <p:nvPr/>
        </p:nvSpPr>
        <p:spPr>
          <a:xfrm>
            <a:off x="1103850" y="1971450"/>
            <a:ext cx="6936300" cy="1200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300"/>
              <a:buFont typeface="Arial"/>
              <a:buNone/>
            </a:pPr>
            <a:r>
              <a:rPr b="0" i="0" lang="nl" sz="3300" u="none" cap="none" strike="noStrike">
                <a:solidFill>
                  <a:srgbClr val="F29107"/>
                </a:solidFill>
                <a:latin typeface="Capriola"/>
                <a:ea typeface="Capriola"/>
                <a:cs typeface="Capriola"/>
                <a:sym typeface="Capriola"/>
              </a:rPr>
              <a:t>We beginnen over een aantal minuten!</a:t>
            </a:r>
            <a:endParaRPr b="0" i="0" sz="3300" u="none" cap="none" strike="noStrike">
              <a:solidFill>
                <a:srgbClr val="F29107"/>
              </a:solidFill>
              <a:latin typeface="Capriola"/>
              <a:ea typeface="Capriola"/>
              <a:cs typeface="Capriola"/>
              <a:sym typeface="Capriol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3"/>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85" name="Google Shape;85;p3"/>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9107"/>
                </a:solidFill>
                <a:latin typeface="Capriola"/>
                <a:ea typeface="Capriola"/>
                <a:cs typeface="Capriola"/>
                <a:sym typeface="Capriola"/>
              </a:rPr>
              <a:t>Kennismaking</a:t>
            </a:r>
            <a:endParaRPr sz="4000">
              <a:solidFill>
                <a:srgbClr val="F29107"/>
              </a:solidFill>
              <a:latin typeface="Capriola"/>
              <a:ea typeface="Capriola"/>
              <a:cs typeface="Capriola"/>
              <a:sym typeface="Capriola"/>
            </a:endParaRPr>
          </a:p>
        </p:txBody>
      </p:sp>
      <p:sp>
        <p:nvSpPr>
          <p:cNvPr id="86" name="Google Shape;86;p3"/>
          <p:cNvSpPr txBox="1"/>
          <p:nvPr/>
        </p:nvSpPr>
        <p:spPr>
          <a:xfrm>
            <a:off x="2112600" y="2174766"/>
            <a:ext cx="4918800" cy="1431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2700" u="none" cap="none" strike="noStrike">
                <a:solidFill>
                  <a:srgbClr val="29265B"/>
                </a:solidFill>
                <a:latin typeface="Rubik"/>
                <a:ea typeface="Rubik"/>
                <a:cs typeface="Rubik"/>
                <a:sym typeface="Rubik"/>
              </a:rPr>
              <a:t>Ik ben….</a:t>
            </a:r>
            <a:br>
              <a:rPr b="0" i="0" lang="nl" sz="2700" u="none" cap="none" strike="noStrike">
                <a:solidFill>
                  <a:srgbClr val="29265B"/>
                </a:solidFill>
                <a:latin typeface="Rubik"/>
                <a:ea typeface="Rubik"/>
                <a:cs typeface="Rubik"/>
                <a:sym typeface="Rubik"/>
              </a:rPr>
            </a:br>
            <a:br>
              <a:rPr b="0" i="0" lang="nl" sz="2700" u="none" cap="none" strike="noStrike">
                <a:solidFill>
                  <a:srgbClr val="29265B"/>
                </a:solidFill>
                <a:latin typeface="Rubik"/>
                <a:ea typeface="Rubik"/>
                <a:cs typeface="Rubik"/>
                <a:sym typeface="Rubik"/>
              </a:rPr>
            </a:br>
            <a:r>
              <a:rPr b="0" i="0" lang="nl" sz="2700" u="none" cap="none" strike="noStrike">
                <a:solidFill>
                  <a:srgbClr val="29265B"/>
                </a:solidFill>
                <a:latin typeface="Rubik"/>
                <a:ea typeface="Rubik"/>
                <a:cs typeface="Rubik"/>
                <a:sym typeface="Rubik"/>
              </a:rPr>
              <a:t>Wie ben jij/zijn jullie?</a:t>
            </a:r>
            <a:endParaRPr b="0" i="0" sz="2700" u="none" cap="none" strike="noStrike">
              <a:solidFill>
                <a:srgbClr val="29265B"/>
              </a:solidFill>
              <a:latin typeface="Rubik"/>
              <a:ea typeface="Rubik"/>
              <a:cs typeface="Rubik"/>
              <a:sym typeface="Rubi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4"/>
          <p:cNvSpPr txBox="1"/>
          <p:nvPr>
            <p:ph type="ctrTitle"/>
          </p:nvPr>
        </p:nvSpPr>
        <p:spPr>
          <a:xfrm>
            <a:off x="-2791224" y="744575"/>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29265B"/>
                </a:solidFill>
                <a:latin typeface="Capriola"/>
                <a:ea typeface="Capriola"/>
                <a:cs typeface="Capriola"/>
                <a:sym typeface="Capriola"/>
              </a:rPr>
              <a:t>Programma</a:t>
            </a:r>
            <a:endParaRPr sz="4000">
              <a:solidFill>
                <a:srgbClr val="29265B"/>
              </a:solidFill>
              <a:latin typeface="Capriola"/>
              <a:ea typeface="Capriola"/>
              <a:cs typeface="Capriola"/>
              <a:sym typeface="Capriola"/>
            </a:endParaRPr>
          </a:p>
        </p:txBody>
      </p:sp>
      <p:pic>
        <p:nvPicPr>
          <p:cNvPr id="92" name="Google Shape;92;p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93" name="Google Shape;93;p4"/>
          <p:cNvSpPr txBox="1"/>
          <p:nvPr/>
        </p:nvSpPr>
        <p:spPr>
          <a:xfrm>
            <a:off x="311700" y="857219"/>
            <a:ext cx="8520600" cy="646500"/>
          </a:xfrm>
          <a:prstGeom prst="rect">
            <a:avLst/>
          </a:prstGeom>
          <a:noFill/>
          <a:ln>
            <a:noFill/>
          </a:ln>
        </p:spPr>
        <p:txBody>
          <a:bodyPr anchorCtr="0" anchor="b" bIns="91425" lIns="91425" spcFirstLastPara="1" rIns="91425" wrap="square" tIns="91425">
            <a:normAutofit fontScale="90000" lnSpcReduction="20000"/>
          </a:bodyPr>
          <a:lstStyle/>
          <a:p>
            <a:pPr indent="0" lvl="0" marL="0" marR="0" rtl="0" algn="ctr">
              <a:lnSpc>
                <a:spcPct val="100000"/>
              </a:lnSpc>
              <a:spcBef>
                <a:spcPts val="0"/>
              </a:spcBef>
              <a:spcAft>
                <a:spcPts val="0"/>
              </a:spcAft>
              <a:buClr>
                <a:schemeClr val="dk1"/>
              </a:buClr>
              <a:buSzPct val="144444"/>
              <a:buFont typeface="Arial"/>
              <a:buNone/>
            </a:pPr>
            <a:r>
              <a:rPr b="0" i="0" lang="nl" sz="4000" u="none" cap="none" strike="noStrike">
                <a:solidFill>
                  <a:srgbClr val="F29107"/>
                </a:solidFill>
                <a:latin typeface="Capriola"/>
                <a:ea typeface="Capriola"/>
                <a:cs typeface="Capriola"/>
                <a:sym typeface="Capriola"/>
              </a:rPr>
              <a:t>Programma</a:t>
            </a:r>
            <a:endParaRPr/>
          </a:p>
        </p:txBody>
      </p:sp>
      <p:sp>
        <p:nvSpPr>
          <p:cNvPr id="94" name="Google Shape;94;p4"/>
          <p:cNvSpPr txBox="1"/>
          <p:nvPr/>
        </p:nvSpPr>
        <p:spPr>
          <a:xfrm>
            <a:off x="2208986" y="1334753"/>
            <a:ext cx="5106000" cy="257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br>
              <a:rPr b="0" i="0" lang="nl" sz="2700" u="none" cap="none" strike="noStrike">
                <a:solidFill>
                  <a:srgbClr val="29265B"/>
                </a:solidFill>
                <a:latin typeface="Rubik"/>
                <a:ea typeface="Rubik"/>
                <a:cs typeface="Rubik"/>
                <a:sym typeface="Rubik"/>
              </a:rPr>
            </a:br>
            <a:r>
              <a:rPr b="0" i="0" lang="nl" sz="1600" u="none" cap="none" strike="noStrike">
                <a:solidFill>
                  <a:srgbClr val="29265B"/>
                </a:solidFill>
                <a:latin typeface="Rubik"/>
                <a:ea typeface="Rubik"/>
                <a:cs typeface="Rubik"/>
                <a:sym typeface="Rubik"/>
              </a:rPr>
              <a:t>1. </a:t>
            </a:r>
            <a:r>
              <a:rPr b="0" i="0" lang="nl" sz="1600" u="none" cap="none" strike="noStrike">
                <a:solidFill>
                  <a:srgbClr val="29265B"/>
                </a:solidFill>
                <a:latin typeface="Rubik"/>
                <a:ea typeface="Rubik"/>
                <a:cs typeface="Rubik"/>
                <a:sym typeface="Rubik"/>
                <a:extLst>
                  <a:ext uri="http://customooxmlschemas.google.com/">
                    <go:slidesCustomData xmlns:go="http://customooxmlschemas.google.com/" textRoundtripDataId="0"/>
                  </a:ext>
                </a:extLst>
              </a:rPr>
              <a:t>Wat zijn de Media Ukkie Dagen?</a:t>
            </a:r>
            <a:br>
              <a:rPr b="0" i="0" lang="nl" sz="1600" u="none" cap="none" strike="noStrike">
                <a:solidFill>
                  <a:srgbClr val="29265B"/>
                </a:solidFill>
                <a:latin typeface="Rubik"/>
                <a:ea typeface="Rubik"/>
                <a:cs typeface="Rubik"/>
                <a:sym typeface="Rubik"/>
                <a:extLst>
                  <a:ext uri="http://customooxmlschemas.google.com/">
                    <go:slidesCustomData xmlns:go="http://customooxmlschemas.google.com/" textRoundtripDataId="0"/>
                  </a:ext>
                </a:extLst>
              </a:rPr>
            </a:br>
            <a:r>
              <a:rPr b="0" i="0" lang="nl" sz="1600" u="none" cap="none" strike="noStrike">
                <a:solidFill>
                  <a:srgbClr val="29265B"/>
                </a:solidFill>
                <a:latin typeface="Rubik"/>
                <a:ea typeface="Rubik"/>
                <a:cs typeface="Rubik"/>
                <a:sym typeface="Rubik"/>
                <a:extLst>
                  <a:ext uri="http://customooxmlschemas.google.com/">
                    <go:slidesCustomData xmlns:go="http://customooxmlschemas.google.com/" textRoundtripDataId="0"/>
                  </a:ext>
                </a:extLst>
              </a:rPr>
              <a:t>2. Wat is het thema van deze campagne?</a:t>
            </a:r>
            <a:br>
              <a:rPr b="0" i="0" lang="nl" sz="1600" u="none" cap="none" strike="noStrike">
                <a:solidFill>
                  <a:srgbClr val="29265B"/>
                </a:solidFill>
                <a:latin typeface="Rubik"/>
                <a:ea typeface="Rubik"/>
                <a:cs typeface="Rubik"/>
                <a:sym typeface="Rubik"/>
                <a:extLst>
                  <a:ext uri="http://customooxmlschemas.google.com/">
                    <go:slidesCustomData xmlns:go="http://customooxmlschemas.google.com/" textRoundtripDataId="0"/>
                  </a:ext>
                </a:extLst>
              </a:rPr>
            </a:br>
            <a:r>
              <a:rPr b="0" i="0" lang="nl" sz="1600" u="none" cap="none" strike="noStrike">
                <a:solidFill>
                  <a:srgbClr val="29265B"/>
                </a:solidFill>
                <a:latin typeface="Rubik"/>
                <a:ea typeface="Rubik"/>
                <a:cs typeface="Rubik"/>
                <a:sym typeface="Rubik"/>
                <a:extLst>
                  <a:ext uri="http://customooxmlschemas.google.com/">
                    <go:slidesCustomData xmlns:go="http://customooxmlschemas.google.com/" textRoundtripDataId="0"/>
                  </a:ext>
                </a:extLst>
              </a:rPr>
              <a:t>3</a:t>
            </a:r>
            <a:r>
              <a:rPr lang="nl" sz="1600">
                <a:solidFill>
                  <a:srgbClr val="29265B"/>
                </a:solidFill>
                <a:latin typeface="Rubik"/>
                <a:ea typeface="Rubik"/>
                <a:cs typeface="Rubik"/>
                <a:sym typeface="Rubik"/>
                <a:extLst>
                  <a:ext uri="http://customooxmlschemas.google.com/">
                    <go:slidesCustomData xmlns:go="http://customooxmlschemas.google.com/" textRoundtripDataId="1"/>
                  </a:ext>
                </a:extLst>
              </a:rPr>
              <a:t>. Welke vragen leven er i.h.k.v mediaopvoeding?</a:t>
            </a:r>
            <a:r>
              <a:rPr b="0" i="0" lang="nl" sz="1600" u="none" cap="none" strike="noStrike">
                <a:solidFill>
                  <a:srgbClr val="29265B"/>
                </a:solidFill>
                <a:latin typeface="Rubik"/>
                <a:ea typeface="Rubik"/>
                <a:cs typeface="Rubik"/>
                <a:sym typeface="Rubik"/>
                <a:extLst>
                  <a:ext uri="http://customooxmlschemas.google.com/">
                    <go:slidesCustomData xmlns:go="http://customooxmlschemas.google.com/" textRoundtripDataId="2"/>
                  </a:ext>
                </a:extLst>
              </a:rPr>
              <a:t> </a:t>
            </a:r>
            <a:br>
              <a:rPr b="0" i="0" lang="nl" sz="1600" u="none" cap="none" strike="noStrike">
                <a:solidFill>
                  <a:srgbClr val="29265B"/>
                </a:solidFill>
                <a:latin typeface="Rubik"/>
                <a:ea typeface="Rubik"/>
                <a:cs typeface="Rubik"/>
                <a:sym typeface="Rubik"/>
                <a:extLst>
                  <a:ext uri="http://customooxmlschemas.google.com/">
                    <go:slidesCustomData xmlns:go="http://customooxmlschemas.google.com/" textRoundtripDataId="2"/>
                  </a:ext>
                </a:extLst>
              </a:rPr>
            </a:br>
            <a:r>
              <a:rPr b="0" i="0" lang="nl" sz="1600" u="none" cap="none" strike="noStrike">
                <a:solidFill>
                  <a:srgbClr val="29265B"/>
                </a:solidFill>
                <a:latin typeface="Rubik"/>
                <a:ea typeface="Rubik"/>
                <a:cs typeface="Rubik"/>
                <a:sym typeface="Rubik"/>
              </a:rPr>
              <a:t>4….</a:t>
            </a:r>
            <a:br>
              <a:rPr b="0" i="0" lang="nl" sz="1600" u="none" cap="none" strike="noStrike">
                <a:solidFill>
                  <a:srgbClr val="29265B"/>
                </a:solidFill>
                <a:latin typeface="Rubik"/>
                <a:ea typeface="Rubik"/>
                <a:cs typeface="Rubik"/>
                <a:sym typeface="Rubik"/>
              </a:rPr>
            </a:br>
            <a:r>
              <a:rPr b="0" i="0" lang="nl" sz="1600" u="none" cap="none" strike="noStrike">
                <a:solidFill>
                  <a:srgbClr val="29265B"/>
                </a:solidFill>
                <a:latin typeface="Rubik"/>
                <a:ea typeface="Rubik"/>
                <a:cs typeface="Rubik"/>
                <a:sym typeface="Rubik"/>
              </a:rPr>
              <a:t>5….</a:t>
            </a:r>
            <a:endParaRPr b="0" i="0" sz="1600" u="none" cap="none" strike="noStrike">
              <a:solidFill>
                <a:srgbClr val="29265B"/>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lang="nl" sz="1600">
                <a:solidFill>
                  <a:srgbClr val="29265B"/>
                </a:solidFill>
                <a:latin typeface="Rubik"/>
                <a:ea typeface="Rubik"/>
                <a:cs typeface="Rubik"/>
                <a:sym typeface="Rubik"/>
              </a:rPr>
              <a:t>6. Welke tips zijn er i.h.k.v. ontspannen met media?</a:t>
            </a:r>
            <a:endParaRPr sz="1600">
              <a:solidFill>
                <a:srgbClr val="29265B"/>
              </a:solidFill>
              <a:latin typeface="Rubik"/>
              <a:ea typeface="Rubik"/>
              <a:cs typeface="Rubik"/>
              <a:sym typeface="Rubik"/>
              <a:extLst>
                <a:ext uri="http://customooxmlschemas.google.com/">
                  <go:slidesCustomData xmlns:go="http://customooxmlschemas.google.com/" textRoundtripDataId="3"/>
                </a:ext>
              </a:extLst>
            </a:endParaRPr>
          </a:p>
          <a:p>
            <a:pPr indent="0" lvl="0" marL="0" marR="0" rtl="0" algn="l">
              <a:lnSpc>
                <a:spcPct val="100000"/>
              </a:lnSpc>
              <a:spcBef>
                <a:spcPts val="0"/>
              </a:spcBef>
              <a:spcAft>
                <a:spcPts val="0"/>
              </a:spcAft>
              <a:buClr>
                <a:srgbClr val="000000"/>
              </a:buClr>
              <a:buSzPts val="1600"/>
              <a:buFont typeface="Arial"/>
              <a:buNone/>
            </a:pPr>
            <a:r>
              <a:rPr lang="nl" sz="1600">
                <a:solidFill>
                  <a:srgbClr val="29265B"/>
                </a:solidFill>
                <a:latin typeface="Rubik"/>
                <a:ea typeface="Rubik"/>
                <a:cs typeface="Rubik"/>
                <a:sym typeface="Rubik"/>
              </a:rPr>
              <a:t>7</a:t>
            </a:r>
            <a:r>
              <a:rPr b="0" i="0" lang="nl" sz="1600" u="none" cap="none" strike="noStrike">
                <a:solidFill>
                  <a:srgbClr val="29265B"/>
                </a:solidFill>
                <a:latin typeface="Rubik"/>
                <a:ea typeface="Rubik"/>
                <a:cs typeface="Rubik"/>
                <a:sym typeface="Rubik"/>
              </a:rPr>
              <a:t>.  Welke activiteiten, tips en tools zijn beschikbaar?</a:t>
            </a:r>
            <a:endParaRPr b="0" i="0" sz="1600" u="none" cap="none" strike="noStrike">
              <a:solidFill>
                <a:srgbClr val="29265B"/>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1600"/>
              <a:buFont typeface="Arial"/>
              <a:buNone/>
            </a:pPr>
            <a:r>
              <a:rPr lang="nl" sz="1600">
                <a:solidFill>
                  <a:srgbClr val="29265B"/>
                </a:solidFill>
                <a:latin typeface="Rubik"/>
                <a:ea typeface="Rubik"/>
                <a:cs typeface="Rubik"/>
                <a:sym typeface="Rubik"/>
              </a:rPr>
              <a:t>8</a:t>
            </a:r>
            <a:r>
              <a:rPr b="0" i="0" lang="nl" sz="1600" u="none" cap="none" strike="noStrike">
                <a:solidFill>
                  <a:srgbClr val="29265B"/>
                </a:solidFill>
                <a:latin typeface="Rubik"/>
                <a:ea typeface="Rubik"/>
                <a:cs typeface="Rubik"/>
                <a:sym typeface="Rubik"/>
              </a:rPr>
              <a:t>. Vragenrondje</a:t>
            </a:r>
            <a:endParaRPr b="0" i="0" sz="1600" u="none" cap="none" strike="noStrike">
              <a:solidFill>
                <a:srgbClr val="29265B"/>
              </a:solidFill>
              <a:latin typeface="Rubik"/>
              <a:ea typeface="Rubik"/>
              <a:cs typeface="Rubik"/>
              <a:sym typeface="Rubi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00" name="Google Shape;100;p5"/>
          <p:cNvSpPr txBox="1"/>
          <p:nvPr/>
        </p:nvSpPr>
        <p:spPr>
          <a:xfrm>
            <a:off x="0" y="766987"/>
            <a:ext cx="8520600" cy="702300"/>
          </a:xfrm>
          <a:prstGeom prst="rect">
            <a:avLst/>
          </a:prstGeom>
          <a:noFill/>
          <a:ln>
            <a:noFill/>
          </a:ln>
        </p:spPr>
        <p:txBody>
          <a:bodyPr anchorCtr="0" anchor="b"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5200"/>
              <a:buFont typeface="Arial"/>
              <a:buNone/>
            </a:pPr>
            <a:r>
              <a:rPr b="0" i="0" lang="nl" sz="3200" u="none" cap="none" strike="noStrike">
                <a:solidFill>
                  <a:srgbClr val="F29107"/>
                </a:solidFill>
                <a:latin typeface="Capriola"/>
                <a:ea typeface="Capriola"/>
                <a:cs typeface="Capriola"/>
                <a:sym typeface="Capriola"/>
              </a:rPr>
              <a:t>Wat zijn de Media Ukkie Dagen?</a:t>
            </a:r>
            <a:endParaRPr/>
          </a:p>
        </p:txBody>
      </p:sp>
      <p:sp>
        <p:nvSpPr>
          <p:cNvPr id="101" name="Google Shape;101;p5"/>
          <p:cNvSpPr txBox="1"/>
          <p:nvPr/>
        </p:nvSpPr>
        <p:spPr>
          <a:xfrm>
            <a:off x="942450" y="1545713"/>
            <a:ext cx="7336846" cy="28308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29265B"/>
              </a:buClr>
              <a:buSzPts val="1600"/>
              <a:buFont typeface="Rubik"/>
              <a:buChar char="●"/>
            </a:pPr>
            <a:r>
              <a:rPr lang="nl" sz="1600">
                <a:solidFill>
                  <a:srgbClr val="29265B"/>
                </a:solidFill>
                <a:latin typeface="Rubik"/>
                <a:ea typeface="Rubik"/>
                <a:cs typeface="Rubik"/>
                <a:sym typeface="Rubik"/>
              </a:rPr>
              <a:t>Een campagne die </a:t>
            </a:r>
            <a:r>
              <a:rPr b="0" i="0" lang="nl" sz="1600" u="none" cap="none" strike="noStrike">
                <a:solidFill>
                  <a:srgbClr val="29265B"/>
                </a:solidFill>
                <a:latin typeface="Rubik"/>
                <a:ea typeface="Rubik"/>
                <a:cs typeface="Rubik"/>
                <a:sym typeface="Rubik"/>
              </a:rPr>
              <a:t>aandacht </a:t>
            </a:r>
            <a:r>
              <a:rPr lang="nl" sz="1600">
                <a:solidFill>
                  <a:srgbClr val="29265B"/>
                </a:solidFill>
                <a:latin typeface="Rubik"/>
                <a:ea typeface="Rubik"/>
                <a:cs typeface="Rubik"/>
                <a:sym typeface="Rubik"/>
              </a:rPr>
              <a:t>vraagt</a:t>
            </a:r>
            <a:r>
              <a:rPr b="0" i="0" lang="nl" sz="1600" u="none" cap="none" strike="noStrike">
                <a:solidFill>
                  <a:srgbClr val="29265B"/>
                </a:solidFill>
                <a:latin typeface="Rubik"/>
                <a:ea typeface="Rubik"/>
                <a:cs typeface="Rubik"/>
                <a:sym typeface="Rubik"/>
              </a:rPr>
              <a:t> voor mediawijsheid in de opvoeding van kinderen van 0 t/m 6 jaar.</a:t>
            </a:r>
            <a:endParaRPr/>
          </a:p>
          <a:p>
            <a:pPr indent="0" lvl="0" marL="127000" marR="0" rtl="0" algn="l">
              <a:lnSpc>
                <a:spcPct val="100000"/>
              </a:lnSpc>
              <a:spcBef>
                <a:spcPts val="0"/>
              </a:spcBef>
              <a:spcAft>
                <a:spcPts val="0"/>
              </a:spcAft>
              <a:buClr>
                <a:schemeClr val="dk2"/>
              </a:buClr>
              <a:buSzPts val="1600"/>
              <a:buFont typeface="Arial"/>
              <a:buNone/>
            </a:pPr>
            <a:r>
              <a:t/>
            </a:r>
            <a:endParaRPr b="0" i="0" sz="1600" u="none" cap="none" strike="noStrike">
              <a:solidFill>
                <a:srgbClr val="29265B"/>
              </a:solidFill>
              <a:latin typeface="Rubik"/>
              <a:ea typeface="Rubik"/>
              <a:cs typeface="Rubik"/>
              <a:sym typeface="Rubik"/>
            </a:endParaRPr>
          </a:p>
          <a:p>
            <a:pPr indent="-330200" lvl="0" marL="457200" marR="0" rtl="0" algn="l">
              <a:lnSpc>
                <a:spcPct val="100000"/>
              </a:lnSpc>
              <a:spcBef>
                <a:spcPts val="0"/>
              </a:spcBef>
              <a:spcAft>
                <a:spcPts val="0"/>
              </a:spcAft>
              <a:buClr>
                <a:srgbClr val="29265B"/>
              </a:buClr>
              <a:buSzPts val="1600"/>
              <a:buFont typeface="Rubik"/>
              <a:buChar char="●"/>
            </a:pPr>
            <a:r>
              <a:rPr b="0" i="0" lang="nl" sz="1600" u="none" cap="none" strike="noStrike">
                <a:solidFill>
                  <a:srgbClr val="29265B"/>
                </a:solidFill>
                <a:latin typeface="Rubik"/>
                <a:ea typeface="Rubik"/>
                <a:cs typeface="Rubik"/>
                <a:sym typeface="Rubik"/>
              </a:rPr>
              <a:t>Tijdens de Media Ukkie Dagen worden er door het hele land activiteiten georganiseerd </a:t>
            </a:r>
            <a:r>
              <a:rPr lang="nl" sz="1600">
                <a:solidFill>
                  <a:srgbClr val="29265B"/>
                </a:solidFill>
                <a:latin typeface="Rubik"/>
                <a:ea typeface="Rubik"/>
                <a:cs typeface="Rubik"/>
                <a:sym typeface="Rubik"/>
              </a:rPr>
              <a:t>en </a:t>
            </a:r>
            <a:r>
              <a:rPr b="0" i="0" lang="nl" sz="1600" u="none" cap="none" strike="noStrike">
                <a:solidFill>
                  <a:srgbClr val="29265B"/>
                </a:solidFill>
                <a:latin typeface="Rubik"/>
                <a:ea typeface="Rubik"/>
                <a:cs typeface="Rubik"/>
                <a:sym typeface="Rubik"/>
              </a:rPr>
              <a:t>worden er door allerlei organisaties tips en tools gedeeld.</a:t>
            </a:r>
            <a:br>
              <a:rPr b="0" i="0" lang="nl" sz="1600" u="none" cap="none" strike="noStrike">
                <a:solidFill>
                  <a:schemeClr val="dk2"/>
                </a:solidFill>
                <a:latin typeface="Rubik"/>
                <a:ea typeface="Rubik"/>
                <a:cs typeface="Rubik"/>
                <a:sym typeface="Rubik"/>
              </a:rPr>
            </a:br>
            <a:br>
              <a:rPr b="0" i="0" lang="nl" sz="1600" u="none" cap="none" strike="noStrike">
                <a:solidFill>
                  <a:schemeClr val="dk2"/>
                </a:solidFill>
                <a:latin typeface="Rubik"/>
                <a:ea typeface="Rubik"/>
                <a:cs typeface="Rubik"/>
                <a:sym typeface="Rubik"/>
              </a:rPr>
            </a:b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6"/>
          <p:cNvSpPr txBox="1"/>
          <p:nvPr/>
        </p:nvSpPr>
        <p:spPr>
          <a:xfrm>
            <a:off x="1380975" y="1922950"/>
            <a:ext cx="6315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7" name="Google Shape;107;p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08" name="Google Shape;108;p6"/>
          <p:cNvSpPr txBox="1"/>
          <p:nvPr/>
        </p:nvSpPr>
        <p:spPr>
          <a:xfrm>
            <a:off x="596862" y="704275"/>
            <a:ext cx="7950300" cy="792600"/>
          </a:xfrm>
          <a:prstGeom prst="rect">
            <a:avLst/>
          </a:prstGeom>
          <a:noFill/>
          <a:ln>
            <a:noFill/>
          </a:ln>
        </p:spPr>
        <p:txBody>
          <a:bodyPr anchorCtr="0" anchor="b"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3200">
                <a:solidFill>
                  <a:srgbClr val="F29107"/>
                </a:solidFill>
                <a:latin typeface="Capriola"/>
                <a:ea typeface="Capriola"/>
                <a:cs typeface="Capriola"/>
                <a:sym typeface="Capriola"/>
              </a:rPr>
              <a:t>Wat is het thema?</a:t>
            </a:r>
            <a:endParaRPr sz="3200">
              <a:solidFill>
                <a:srgbClr val="29265B"/>
              </a:solidFill>
            </a:endParaRPr>
          </a:p>
        </p:txBody>
      </p:sp>
      <p:sp>
        <p:nvSpPr>
          <p:cNvPr id="109" name="Google Shape;109;p6"/>
          <p:cNvSpPr txBox="1"/>
          <p:nvPr/>
        </p:nvSpPr>
        <p:spPr>
          <a:xfrm>
            <a:off x="1414056" y="2077943"/>
            <a:ext cx="6315900" cy="17469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None/>
            </a:pPr>
            <a:r>
              <a:rPr lang="nl" sz="1450">
                <a:solidFill>
                  <a:schemeClr val="dk1"/>
                </a:solidFill>
                <a:latin typeface="Rubik"/>
                <a:ea typeface="Rubik"/>
                <a:cs typeface="Rubik"/>
                <a:sym typeface="Rubik"/>
              </a:rPr>
              <a:t>De Media Ukkie Dagen gaan over de invloed van media op ontspanning. </a:t>
            </a:r>
            <a:endParaRPr sz="1450">
              <a:solidFill>
                <a:schemeClr val="dk1"/>
              </a:solidFill>
              <a:latin typeface="Rubik"/>
              <a:ea typeface="Rubik"/>
              <a:cs typeface="Rubik"/>
              <a:sym typeface="Rubik"/>
            </a:endParaRPr>
          </a:p>
          <a:p>
            <a:pPr indent="0" lvl="0" marL="457200" marR="0" rtl="0" algn="l">
              <a:lnSpc>
                <a:spcPct val="100000"/>
              </a:lnSpc>
              <a:spcBef>
                <a:spcPts val="0"/>
              </a:spcBef>
              <a:spcAft>
                <a:spcPts val="0"/>
              </a:spcAft>
              <a:buNone/>
            </a:pPr>
            <a:r>
              <a:t/>
            </a:r>
            <a:endParaRPr sz="1450">
              <a:solidFill>
                <a:schemeClr val="dk1"/>
              </a:solidFill>
              <a:latin typeface="Rubik"/>
              <a:ea typeface="Rubik"/>
              <a:cs typeface="Rubik"/>
              <a:sym typeface="Rubik"/>
            </a:endParaRPr>
          </a:p>
          <a:p>
            <a:pPr indent="0" lvl="0" marL="457200" marR="0" rtl="0" algn="l">
              <a:lnSpc>
                <a:spcPct val="100000"/>
              </a:lnSpc>
              <a:spcBef>
                <a:spcPts val="0"/>
              </a:spcBef>
              <a:spcAft>
                <a:spcPts val="0"/>
              </a:spcAft>
              <a:buNone/>
            </a:pPr>
            <a:r>
              <a:rPr lang="nl" sz="1450">
                <a:solidFill>
                  <a:schemeClr val="dk1"/>
                </a:solidFill>
                <a:latin typeface="Rubik"/>
                <a:ea typeface="Rubik"/>
                <a:cs typeface="Rubik"/>
                <a:sym typeface="Rubik"/>
              </a:rPr>
              <a:t>Met concrete tips vinden je kind en jij de juiste balans voor jullie situatie. En op tal van manieren leer je tijdens de campagne meer over hoe media kunnen helpen bij het creëren van rust, en wanneer je kind misschien beter even zonder kan.  </a:t>
            </a:r>
            <a:endParaRPr b="0" i="0" sz="2000" u="none" cap="none" strike="noStrike">
              <a:solidFill>
                <a:srgbClr val="29265B"/>
              </a:solidFill>
              <a:latin typeface="Rubik"/>
              <a:ea typeface="Rubik"/>
              <a:cs typeface="Rubik"/>
              <a:sym typeface="Rubik"/>
            </a:endParaRPr>
          </a:p>
        </p:txBody>
      </p:sp>
      <p:sp>
        <p:nvSpPr>
          <p:cNvPr id="110" name="Google Shape;110;p6"/>
          <p:cNvSpPr txBox="1"/>
          <p:nvPr/>
        </p:nvSpPr>
        <p:spPr>
          <a:xfrm>
            <a:off x="984375" y="1348750"/>
            <a:ext cx="7109100" cy="57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nl" sz="2531">
                <a:solidFill>
                  <a:srgbClr val="70C3BA"/>
                </a:solidFill>
                <a:latin typeface="Capriola"/>
                <a:ea typeface="Capriola"/>
                <a:cs typeface="Capriola"/>
                <a:sym typeface="Capriola"/>
                <a:extLst>
                  <a:ext uri="http://customooxmlschemas.google.com/">
                    <go:slidesCustomData xmlns:go="http://customooxmlschemas.google.com/" textRoundtripDataId="4"/>
                  </a:ext>
                </a:extLst>
              </a:rPr>
              <a:t>Ontspannen met media</a:t>
            </a:r>
            <a:endParaRPr sz="100">
              <a:solidFill>
                <a:srgbClr val="70C3BA"/>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g2b3355830f0_0_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6" name="Google Shape;116;g2b3355830f0_0_0"/>
          <p:cNvSpPr txBox="1"/>
          <p:nvPr/>
        </p:nvSpPr>
        <p:spPr>
          <a:xfrm>
            <a:off x="0" y="766987"/>
            <a:ext cx="8520600" cy="702300"/>
          </a:xfrm>
          <a:prstGeom prst="rect">
            <a:avLst/>
          </a:prstGeom>
          <a:noFill/>
          <a:ln>
            <a:noFill/>
          </a:ln>
        </p:spPr>
        <p:txBody>
          <a:bodyPr anchorCtr="0" anchor="b" bIns="91425" lIns="91425" spcFirstLastPara="1" rIns="91425" wrap="square" tIns="91425">
            <a:normAutofit fontScale="47500" lnSpcReduction="20000"/>
          </a:bodyPr>
          <a:lstStyle/>
          <a:p>
            <a:pPr indent="0" lvl="0" marL="0" rtl="0" algn="ctr">
              <a:spcBef>
                <a:spcPts val="0"/>
              </a:spcBef>
              <a:spcAft>
                <a:spcPts val="0"/>
              </a:spcAft>
              <a:buClr>
                <a:schemeClr val="dk1"/>
              </a:buClr>
              <a:buSzPct val="76224"/>
              <a:buFont typeface="Arial"/>
              <a:buNone/>
            </a:pPr>
            <a:r>
              <a:rPr lang="nl" sz="6821">
                <a:solidFill>
                  <a:srgbClr val="F29107"/>
                </a:solidFill>
                <a:latin typeface="Capriola"/>
                <a:ea typeface="Capriola"/>
                <a:cs typeface="Capriola"/>
                <a:sym typeface="Capriola"/>
                <a:extLst>
                  <a:ext uri="http://customooxmlschemas.google.com/">
                    <go:slidesCustomData xmlns:go="http://customooxmlschemas.google.com/" textRoundtripDataId="5"/>
                  </a:ext>
                </a:extLst>
              </a:rPr>
              <a:t>Welke vragen leven er zoal?</a:t>
            </a:r>
            <a:r>
              <a:rPr lang="nl" sz="6821">
                <a:solidFill>
                  <a:srgbClr val="F29107"/>
                </a:solidFill>
                <a:latin typeface="Rubik"/>
                <a:ea typeface="Rubik"/>
                <a:cs typeface="Rubik"/>
                <a:sym typeface="Rubik"/>
                <a:extLst>
                  <a:ext uri="http://customooxmlschemas.google.com/">
                    <go:slidesCustomData xmlns:go="http://customooxmlschemas.google.com/" textRoundtripDataId="6"/>
                  </a:ext>
                </a:extLst>
              </a:rPr>
              <a:t> </a:t>
            </a:r>
            <a:br>
              <a:rPr lang="nl" sz="1600">
                <a:solidFill>
                  <a:srgbClr val="F29107"/>
                </a:solidFill>
                <a:latin typeface="Rubik"/>
                <a:ea typeface="Rubik"/>
                <a:cs typeface="Rubik"/>
                <a:sym typeface="Rubik"/>
                <a:extLst>
                  <a:ext uri="http://customooxmlschemas.google.com/">
                    <go:slidesCustomData xmlns:go="http://customooxmlschemas.google.com/" textRoundtripDataId="7"/>
                  </a:ext>
                </a:extLst>
              </a:rPr>
            </a:br>
            <a:endParaRPr>
              <a:solidFill>
                <a:srgbClr val="F29107"/>
              </a:solidFill>
            </a:endParaRPr>
          </a:p>
        </p:txBody>
      </p:sp>
      <p:sp>
        <p:nvSpPr>
          <p:cNvPr id="117" name="Google Shape;117;g2b3355830f0_0_0"/>
          <p:cNvSpPr txBox="1"/>
          <p:nvPr/>
        </p:nvSpPr>
        <p:spPr>
          <a:xfrm>
            <a:off x="942450" y="1545713"/>
            <a:ext cx="7336800" cy="28308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29265B"/>
              </a:buClr>
              <a:buSzPts val="1400"/>
              <a:buFont typeface="Rubik"/>
              <a:buChar char="●"/>
            </a:pPr>
            <a:r>
              <a:rPr lang="nl" sz="1600">
                <a:solidFill>
                  <a:srgbClr val="29265B"/>
                </a:solidFill>
                <a:latin typeface="Rubik"/>
                <a:ea typeface="Rubik"/>
                <a:cs typeface="Rubik"/>
                <a:sym typeface="Rubik"/>
              </a:rPr>
              <a:t>Welk medium en welke programma’s zijn meer of minder geschikt voor je kind en waarom? </a:t>
            </a:r>
            <a:endParaRPr sz="1600">
              <a:solidFill>
                <a:srgbClr val="29265B"/>
              </a:solidFill>
              <a:latin typeface="Rubik"/>
              <a:ea typeface="Rubik"/>
              <a:cs typeface="Rubik"/>
              <a:sym typeface="Rubik"/>
            </a:endParaRPr>
          </a:p>
          <a:p>
            <a:pPr indent="-317500" lvl="0" marL="457200" rtl="0" algn="l">
              <a:lnSpc>
                <a:spcPct val="115000"/>
              </a:lnSpc>
              <a:spcBef>
                <a:spcPts val="0"/>
              </a:spcBef>
              <a:spcAft>
                <a:spcPts val="0"/>
              </a:spcAft>
              <a:buClr>
                <a:srgbClr val="29265B"/>
              </a:buClr>
              <a:buSzPts val="1400"/>
              <a:buFont typeface="Rubik"/>
              <a:buChar char="●"/>
            </a:pPr>
            <a:r>
              <a:rPr lang="nl" sz="1600">
                <a:solidFill>
                  <a:srgbClr val="29265B"/>
                </a:solidFill>
                <a:latin typeface="Rubik"/>
                <a:ea typeface="Rubik"/>
                <a:cs typeface="Rubik"/>
                <a:sym typeface="Rubik"/>
              </a:rPr>
              <a:t>Hoe borg je de balans tussen activiteiten (lichamelijk, sociaal, mentaal)?</a:t>
            </a:r>
            <a:endParaRPr sz="1600">
              <a:solidFill>
                <a:srgbClr val="29265B"/>
              </a:solidFill>
              <a:latin typeface="Rubik"/>
              <a:ea typeface="Rubik"/>
              <a:cs typeface="Rubik"/>
              <a:sym typeface="Rubik"/>
            </a:endParaRPr>
          </a:p>
          <a:p>
            <a:pPr indent="-330200" lvl="0" marL="457200" rtl="0" algn="l">
              <a:lnSpc>
                <a:spcPct val="115000"/>
              </a:lnSpc>
              <a:spcBef>
                <a:spcPts val="0"/>
              </a:spcBef>
              <a:spcAft>
                <a:spcPts val="0"/>
              </a:spcAft>
              <a:buClr>
                <a:srgbClr val="29265B"/>
              </a:buClr>
              <a:buSzPts val="1600"/>
              <a:buFont typeface="Rubik"/>
              <a:buChar char="●"/>
            </a:pPr>
            <a:r>
              <a:rPr lang="nl" sz="1600">
                <a:solidFill>
                  <a:srgbClr val="29265B"/>
                </a:solidFill>
                <a:latin typeface="Rubik"/>
                <a:ea typeface="Rubik"/>
                <a:cs typeface="Rubik"/>
                <a:sym typeface="Rubik"/>
              </a:rPr>
              <a:t>Hoe kun je tijdens het mediagebruik ook zorgen voor de gezondheid van het lijf?</a:t>
            </a:r>
            <a:endParaRPr sz="1600">
              <a:solidFill>
                <a:srgbClr val="29265B"/>
              </a:solidFill>
              <a:latin typeface="Rubik"/>
              <a:ea typeface="Rubik"/>
              <a:cs typeface="Rubik"/>
              <a:sym typeface="Rubik"/>
            </a:endParaRPr>
          </a:p>
          <a:p>
            <a:pPr indent="-317500" lvl="0" marL="457200" rtl="0" algn="l">
              <a:lnSpc>
                <a:spcPct val="115000"/>
              </a:lnSpc>
              <a:spcBef>
                <a:spcPts val="0"/>
              </a:spcBef>
              <a:spcAft>
                <a:spcPts val="0"/>
              </a:spcAft>
              <a:buClr>
                <a:srgbClr val="29265B"/>
              </a:buClr>
              <a:buSzPts val="1400"/>
              <a:buFont typeface="Rubik"/>
              <a:buChar char="●"/>
            </a:pPr>
            <a:r>
              <a:rPr lang="nl" sz="1600">
                <a:solidFill>
                  <a:srgbClr val="29265B"/>
                </a:solidFill>
                <a:latin typeface="Rubik"/>
                <a:ea typeface="Rubik"/>
                <a:cs typeface="Rubik"/>
                <a:sym typeface="Rubik"/>
              </a:rPr>
              <a:t>Hoe kun je mediagebruik zo inzetten dat het bijdraagt aan de ontwikkeling of de relatie met elkaar? </a:t>
            </a:r>
            <a:br>
              <a:rPr b="0" i="0" lang="nl" sz="1600" u="none" cap="none" strike="noStrike">
                <a:solidFill>
                  <a:schemeClr val="dk2"/>
                </a:solidFill>
                <a:latin typeface="Rubik"/>
                <a:ea typeface="Rubik"/>
                <a:cs typeface="Rubik"/>
                <a:sym typeface="Rubik"/>
              </a:rPr>
            </a:br>
            <a:br>
              <a:rPr b="0" i="0" lang="nl" sz="1600" u="none" cap="none" strike="noStrike">
                <a:solidFill>
                  <a:schemeClr val="dk2"/>
                </a:solidFill>
                <a:latin typeface="Rubik"/>
                <a:ea typeface="Rubik"/>
                <a:cs typeface="Rubik"/>
                <a:sym typeface="Rubik"/>
              </a:rPr>
            </a:br>
            <a:endParaRPr b="0" i="0" sz="1600" u="none" cap="none" strike="noStrike">
              <a:solidFill>
                <a:schemeClr val="dk2"/>
              </a:solidFill>
              <a:latin typeface="Rubik"/>
              <a:ea typeface="Rubik"/>
              <a:cs typeface="Rubik"/>
              <a:sym typeface="Rubik"/>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23" name="Google Shape;123;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24" name="Google Shape;124;p7"/>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30" name="Google Shape;130;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31" name="Google Shape;131;p8"/>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37" name="Google Shape;137;p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38" name="Google Shape;138;p9"/>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44" name="Google Shape;144;p1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45" name="Google Shape;145;p10"/>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51" name="Google Shape;151;p1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52" name="Google Shape;152;p11"/>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58" name="Google Shape;158;p1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159" name="Google Shape;159;p12"/>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g2b2c47c5bad_2_1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65" name="Google Shape;165;g2b2c47c5bad_2_12"/>
          <p:cNvSpPr txBox="1"/>
          <p:nvPr/>
        </p:nvSpPr>
        <p:spPr>
          <a:xfrm>
            <a:off x="213050" y="2657182"/>
            <a:ext cx="8520600" cy="646500"/>
          </a:xfrm>
          <a:prstGeom prst="rect">
            <a:avLst/>
          </a:prstGeom>
          <a:noFill/>
          <a:ln>
            <a:noFill/>
          </a:ln>
        </p:spPr>
        <p:txBody>
          <a:bodyPr anchorCtr="0" anchor="b" bIns="91425" lIns="91425" spcFirstLastPara="1" rIns="91425" wrap="square" tIns="91425">
            <a:normAutofit fontScale="25000" lnSpcReduction="20000"/>
          </a:bodyPr>
          <a:lstStyle/>
          <a:p>
            <a:pPr indent="0" lvl="0" marL="0" marR="0" rtl="0" algn="ctr">
              <a:lnSpc>
                <a:spcPct val="100000"/>
              </a:lnSpc>
              <a:spcBef>
                <a:spcPts val="0"/>
              </a:spcBef>
              <a:spcAft>
                <a:spcPts val="0"/>
              </a:spcAft>
              <a:buClr>
                <a:schemeClr val="dk1"/>
              </a:buClr>
              <a:buSzPct val="40123"/>
              <a:buFont typeface="Arial"/>
              <a:buNone/>
            </a:pPr>
            <a:r>
              <a:rPr lang="nl" sz="14400">
                <a:solidFill>
                  <a:srgbClr val="F29107"/>
                </a:solidFill>
                <a:latin typeface="Capriola"/>
                <a:ea typeface="Capriola"/>
                <a:cs typeface="Capriola"/>
                <a:sym typeface="Capriola"/>
              </a:rPr>
              <a:t>De 10 tips </a:t>
            </a:r>
            <a:endParaRPr sz="14400">
              <a:solidFill>
                <a:srgbClr val="F29107"/>
              </a:solidFill>
              <a:latin typeface="Capriola"/>
              <a:ea typeface="Capriola"/>
              <a:cs typeface="Capriola"/>
              <a:sym typeface="Capriola"/>
            </a:endParaRPr>
          </a:p>
          <a:p>
            <a:pPr indent="0" lvl="0" marL="0" marR="0" rtl="0" algn="ctr">
              <a:lnSpc>
                <a:spcPct val="100000"/>
              </a:lnSpc>
              <a:spcBef>
                <a:spcPts val="0"/>
              </a:spcBef>
              <a:spcAft>
                <a:spcPts val="0"/>
              </a:spcAft>
              <a:buClr>
                <a:schemeClr val="dk1"/>
              </a:buClr>
              <a:buSzPct val="40123"/>
              <a:buFont typeface="Arial"/>
              <a:buNone/>
            </a:pPr>
            <a:r>
              <a:t/>
            </a:r>
            <a:endParaRPr sz="14400">
              <a:solidFill>
                <a:srgbClr val="F29107"/>
              </a:solidFill>
              <a:latin typeface="Capriola"/>
              <a:ea typeface="Capriola"/>
              <a:cs typeface="Capriola"/>
              <a:sym typeface="Capriola"/>
            </a:endParaRPr>
          </a:p>
          <a:p>
            <a:pPr indent="0" lvl="0" marL="457200" rtl="0" algn="ctr">
              <a:lnSpc>
                <a:spcPct val="115000"/>
              </a:lnSpc>
              <a:spcBef>
                <a:spcPts val="0"/>
              </a:spcBef>
              <a:spcAft>
                <a:spcPts val="0"/>
              </a:spcAft>
              <a:buClr>
                <a:schemeClr val="dk1"/>
              </a:buClr>
              <a:buSzPts val="275"/>
              <a:buFont typeface="Arial"/>
              <a:buNone/>
            </a:pPr>
            <a:r>
              <a:rPr lang="nl" sz="10100">
                <a:solidFill>
                  <a:schemeClr val="dk1"/>
                </a:solidFill>
                <a:latin typeface="Rubik"/>
                <a:ea typeface="Rubik"/>
                <a:cs typeface="Rubik"/>
                <a:sym typeface="Rubik"/>
              </a:rPr>
              <a:t>Ontspannen met media? Zo kan het!</a:t>
            </a:r>
            <a:br>
              <a:rPr b="1" lang="nl" sz="10100">
                <a:solidFill>
                  <a:schemeClr val="dk1"/>
                </a:solidFill>
                <a:latin typeface="Rubik"/>
                <a:ea typeface="Rubik"/>
                <a:cs typeface="Rubik"/>
                <a:sym typeface="Rubik"/>
              </a:rPr>
            </a:br>
            <a:r>
              <a:rPr lang="nl" sz="7200">
                <a:solidFill>
                  <a:schemeClr val="dk1"/>
                </a:solidFill>
                <a:latin typeface="Rubik"/>
                <a:ea typeface="Rubik"/>
                <a:cs typeface="Rubik"/>
                <a:sym typeface="Rubik"/>
              </a:rPr>
              <a:t>Deze tien tips helpen jou en je ukkie te ontspannen met media</a:t>
            </a:r>
            <a:endParaRPr sz="7200">
              <a:solidFill>
                <a:schemeClr val="dk1"/>
              </a:solidFill>
              <a:latin typeface="Rubik"/>
              <a:ea typeface="Rubik"/>
              <a:cs typeface="Rubik"/>
              <a:sym typeface="Rubi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13"/>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71" name="Google Shape;171;p13"/>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1</a:t>
            </a:r>
            <a:endParaRPr b="0" i="0" sz="4000" u="none" cap="none" strike="noStrike">
              <a:solidFill>
                <a:srgbClr val="F29107"/>
              </a:solidFill>
              <a:latin typeface="Capriola"/>
              <a:ea typeface="Capriola"/>
              <a:cs typeface="Capriola"/>
              <a:sym typeface="Capriola"/>
            </a:endParaRPr>
          </a:p>
        </p:txBody>
      </p:sp>
      <p:sp>
        <p:nvSpPr>
          <p:cNvPr id="172" name="Google Shape;172;p13"/>
          <p:cNvSpPr txBox="1"/>
          <p:nvPr/>
        </p:nvSpPr>
        <p:spPr>
          <a:xfrm>
            <a:off x="1683150" y="2022150"/>
            <a:ext cx="5777700" cy="1099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Zet media bewust aan en weer uit </a:t>
            </a:r>
            <a:endParaRPr b="1" sz="1800">
              <a:solidFill>
                <a:schemeClr val="dk1"/>
              </a:solidFill>
              <a:latin typeface="Rubik"/>
              <a:ea typeface="Rubik"/>
              <a:cs typeface="Rubik"/>
              <a:sym typeface="Rubik"/>
            </a:endParaRPr>
          </a:p>
          <a:p>
            <a:pPr indent="0" lvl="0" marL="0" rtl="0" algn="ctr">
              <a:lnSpc>
                <a:spcPct val="115000"/>
              </a:lnSpc>
              <a:spcBef>
                <a:spcPts val="0"/>
              </a:spcBef>
              <a:spcAft>
                <a:spcPts val="0"/>
              </a:spcAft>
              <a:buNone/>
            </a:pPr>
            <a:r>
              <a:rPr lang="nl" sz="1800">
                <a:solidFill>
                  <a:schemeClr val="dk1"/>
                </a:solidFill>
                <a:latin typeface="Rubik"/>
                <a:ea typeface="Rubik"/>
                <a:cs typeface="Rubik"/>
                <a:sym typeface="Rubik"/>
              </a:rPr>
              <a:t>Kijk bewust een filmpje of luister muziek. Ga je wat anders doen? Zet dan de tv, tablet of radio uit. Een scherm op de achtergrond kan storend zijn.</a:t>
            </a:r>
            <a:endParaRPr sz="1800">
              <a:solidFill>
                <a:schemeClr val="dk2"/>
              </a:solidFill>
              <a:latin typeface="Rubik"/>
              <a:ea typeface="Rubik"/>
              <a:cs typeface="Rubik"/>
              <a:sym typeface="Rubi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g2b2c47c5bad_2_1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78" name="Google Shape;178;g2b2c47c5bad_2_17"/>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2</a:t>
            </a:r>
            <a:endParaRPr b="0" i="0" sz="4000" u="none" cap="none" strike="noStrike">
              <a:solidFill>
                <a:srgbClr val="F29107"/>
              </a:solidFill>
              <a:latin typeface="Capriola"/>
              <a:ea typeface="Capriola"/>
              <a:cs typeface="Capriola"/>
              <a:sym typeface="Capriola"/>
            </a:endParaRPr>
          </a:p>
        </p:txBody>
      </p:sp>
      <p:sp>
        <p:nvSpPr>
          <p:cNvPr id="179" name="Google Shape;179;g2b2c47c5bad_2_17"/>
          <p:cNvSpPr txBox="1"/>
          <p:nvPr/>
        </p:nvSpPr>
        <p:spPr>
          <a:xfrm>
            <a:off x="1683150" y="2022150"/>
            <a:ext cx="5777700" cy="1099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Maak duidelijke afspraken voor het hele gezin</a:t>
            </a:r>
            <a:br>
              <a:rPr lang="nl" sz="1800">
                <a:solidFill>
                  <a:schemeClr val="dk1"/>
                </a:solidFill>
                <a:latin typeface="Rubik"/>
                <a:ea typeface="Rubik"/>
                <a:cs typeface="Rubik"/>
                <a:sym typeface="Rubik"/>
              </a:rPr>
            </a:br>
            <a:r>
              <a:rPr lang="nl" sz="1800">
                <a:solidFill>
                  <a:schemeClr val="dk1"/>
                </a:solidFill>
                <a:latin typeface="Rubik"/>
                <a:ea typeface="Rubik"/>
                <a:cs typeface="Rubik"/>
                <a:sym typeface="Rubik"/>
              </a:rPr>
              <a:t>Wanneer gebruik je media? En hoe lang? Maak hier afspraken over die voor kinderen én opvoeders gelden. Hoe vaster de routine, hoe beter. </a:t>
            </a:r>
            <a:endParaRPr sz="1800">
              <a:solidFill>
                <a:schemeClr val="dk1"/>
              </a:solidFill>
              <a:latin typeface="Rubik"/>
              <a:ea typeface="Rubik"/>
              <a:cs typeface="Rubik"/>
              <a:sym typeface="Rubik"/>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g2b2c47c5bad_2_4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85" name="Google Shape;185;g2b2c47c5bad_2_42"/>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3</a:t>
            </a:r>
            <a:endParaRPr b="0" i="0" sz="4000" u="none" cap="none" strike="noStrike">
              <a:solidFill>
                <a:srgbClr val="F29107"/>
              </a:solidFill>
              <a:latin typeface="Capriola"/>
              <a:ea typeface="Capriola"/>
              <a:cs typeface="Capriola"/>
              <a:sym typeface="Capriola"/>
            </a:endParaRPr>
          </a:p>
        </p:txBody>
      </p:sp>
      <p:sp>
        <p:nvSpPr>
          <p:cNvPr id="186" name="Google Shape;186;g2b2c47c5bad_2_42"/>
          <p:cNvSpPr txBox="1"/>
          <p:nvPr/>
        </p:nvSpPr>
        <p:spPr>
          <a:xfrm>
            <a:off x="1281600" y="2032100"/>
            <a:ext cx="6580800" cy="141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Een boekje, liedje of muziekje voor het slapengaan</a:t>
            </a:r>
            <a:br>
              <a:rPr b="1" lang="nl" sz="1800">
                <a:solidFill>
                  <a:schemeClr val="dk1"/>
                </a:solidFill>
                <a:latin typeface="Rubik"/>
                <a:ea typeface="Rubik"/>
                <a:cs typeface="Rubik"/>
                <a:sym typeface="Rubik"/>
              </a:rPr>
            </a:br>
            <a:r>
              <a:rPr lang="nl" sz="1800">
                <a:solidFill>
                  <a:schemeClr val="dk1"/>
                </a:solidFill>
                <a:latin typeface="Rubik"/>
                <a:ea typeface="Rubik"/>
                <a:cs typeface="Rubik"/>
                <a:sym typeface="Rubik"/>
              </a:rPr>
              <a:t>Kies het juiste moment voor een schermpje. Lees voor het slapengaan een verhaaltje. Geniet van muziek of een luisterboek, of zing een liedje.</a:t>
            </a:r>
            <a:endParaRPr sz="1800">
              <a:solidFill>
                <a:schemeClr val="dk1"/>
              </a:solidFill>
              <a:latin typeface="Rubik"/>
              <a:ea typeface="Rubik"/>
              <a:cs typeface="Rubik"/>
              <a:sym typeface="Rubik"/>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g2b2c47c5bad_2_3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92" name="Google Shape;192;g2b2c47c5bad_2_37"/>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4</a:t>
            </a:r>
            <a:endParaRPr b="0" i="0" sz="4000" u="none" cap="none" strike="noStrike">
              <a:solidFill>
                <a:srgbClr val="F29107"/>
              </a:solidFill>
              <a:latin typeface="Capriola"/>
              <a:ea typeface="Capriola"/>
              <a:cs typeface="Capriola"/>
              <a:sym typeface="Capriola"/>
            </a:endParaRPr>
          </a:p>
        </p:txBody>
      </p:sp>
      <p:sp>
        <p:nvSpPr>
          <p:cNvPr id="193" name="Google Shape;193;g2b2c47c5bad_2_37"/>
          <p:cNvSpPr txBox="1"/>
          <p:nvPr/>
        </p:nvSpPr>
        <p:spPr>
          <a:xfrm>
            <a:off x="1105350" y="2037575"/>
            <a:ext cx="6933300" cy="141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Wees je bewust van je voorbeeldrol als ouder</a:t>
            </a:r>
            <a:r>
              <a:rPr lang="nl" sz="1800">
                <a:solidFill>
                  <a:schemeClr val="dk1"/>
                </a:solidFill>
                <a:latin typeface="Rubik"/>
                <a:ea typeface="Rubik"/>
                <a:cs typeface="Rubik"/>
                <a:sym typeface="Rubik"/>
              </a:rPr>
              <a:t> </a:t>
            </a:r>
            <a:endParaRPr sz="1800">
              <a:solidFill>
                <a:schemeClr val="dk1"/>
              </a:solidFill>
              <a:latin typeface="Rubik"/>
              <a:ea typeface="Rubik"/>
              <a:cs typeface="Rubik"/>
              <a:sym typeface="Rubik"/>
            </a:endParaRPr>
          </a:p>
          <a:p>
            <a:pPr indent="0" lvl="0" marL="0" rtl="0" algn="ctr">
              <a:lnSpc>
                <a:spcPct val="115000"/>
              </a:lnSpc>
              <a:spcBef>
                <a:spcPts val="0"/>
              </a:spcBef>
              <a:spcAft>
                <a:spcPts val="0"/>
              </a:spcAft>
              <a:buNone/>
            </a:pPr>
            <a:r>
              <a:rPr lang="nl" sz="1800">
                <a:solidFill>
                  <a:schemeClr val="dk1"/>
                </a:solidFill>
                <a:latin typeface="Rubik"/>
                <a:ea typeface="Rubik"/>
                <a:cs typeface="Rubik"/>
                <a:sym typeface="Rubik"/>
              </a:rPr>
              <a:t>Kinderen doen vooral wat jij doet. Wees je dus bewust van je voorbeeldrol. Laat zelf het mediagedrag zien dat je ook bij jouw kind wil zien.</a:t>
            </a:r>
            <a:endParaRPr sz="1800">
              <a:latin typeface="Rubik"/>
              <a:ea typeface="Rubik"/>
              <a:cs typeface="Rubik"/>
              <a:sym typeface="Rubik"/>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g2b2c47c5bad_2_3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99" name="Google Shape;199;g2b2c47c5bad_2_32"/>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5</a:t>
            </a:r>
            <a:endParaRPr b="0" i="0" sz="4000" u="none" cap="none" strike="noStrike">
              <a:solidFill>
                <a:srgbClr val="F29107"/>
              </a:solidFill>
              <a:latin typeface="Capriola"/>
              <a:ea typeface="Capriola"/>
              <a:cs typeface="Capriola"/>
              <a:sym typeface="Capriola"/>
            </a:endParaRPr>
          </a:p>
        </p:txBody>
      </p:sp>
      <p:sp>
        <p:nvSpPr>
          <p:cNvPr id="200" name="Google Shape;200;g2b2c47c5bad_2_32"/>
          <p:cNvSpPr txBox="1"/>
          <p:nvPr/>
        </p:nvSpPr>
        <p:spPr>
          <a:xfrm>
            <a:off x="1192550" y="2324700"/>
            <a:ext cx="6954000" cy="646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Denk na waarom en wanneer je een scherm inzet</a:t>
            </a:r>
            <a:endParaRPr b="1" sz="1800">
              <a:solidFill>
                <a:schemeClr val="dk1"/>
              </a:solidFill>
              <a:latin typeface="Rubik"/>
              <a:ea typeface="Rubik"/>
              <a:cs typeface="Rubik"/>
              <a:sym typeface="Rubik"/>
            </a:endParaRPr>
          </a:p>
          <a:p>
            <a:pPr indent="0" lvl="0" marL="0" rtl="0" algn="ctr">
              <a:lnSpc>
                <a:spcPct val="115000"/>
              </a:lnSpc>
              <a:spcBef>
                <a:spcPts val="0"/>
              </a:spcBef>
              <a:spcAft>
                <a:spcPts val="0"/>
              </a:spcAft>
              <a:buNone/>
            </a:pPr>
            <a:r>
              <a:rPr lang="nl" sz="1800">
                <a:solidFill>
                  <a:schemeClr val="dk1"/>
                </a:solidFill>
                <a:latin typeface="Rubik"/>
                <a:ea typeface="Rubik"/>
                <a:cs typeface="Rubik"/>
                <a:sym typeface="Rubik"/>
              </a:rPr>
              <a:t>Tijdens het koken kan een schermpje rust in huis brengen. Maar het betekent niet automatisch dat je kind ontspant.</a:t>
            </a:r>
            <a:endParaRPr b="1" sz="1800">
              <a:solidFill>
                <a:schemeClr val="dk1"/>
              </a:solidFill>
              <a:latin typeface="Rubik"/>
              <a:ea typeface="Rubik"/>
              <a:cs typeface="Rubik"/>
              <a:sym typeface="Rubik"/>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g2b2c47c5bad_2_2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06" name="Google Shape;206;g2b2c47c5bad_2_27"/>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6</a:t>
            </a:r>
            <a:endParaRPr b="0" i="0" sz="4000" u="none" cap="none" strike="noStrike">
              <a:solidFill>
                <a:srgbClr val="F29107"/>
              </a:solidFill>
              <a:latin typeface="Capriola"/>
              <a:ea typeface="Capriola"/>
              <a:cs typeface="Capriola"/>
              <a:sym typeface="Capriola"/>
            </a:endParaRPr>
          </a:p>
        </p:txBody>
      </p:sp>
      <p:sp>
        <p:nvSpPr>
          <p:cNvPr id="207" name="Google Shape;207;g2b2c47c5bad_2_27"/>
          <p:cNvSpPr txBox="1"/>
          <p:nvPr/>
        </p:nvSpPr>
        <p:spPr>
          <a:xfrm>
            <a:off x="311700" y="2248507"/>
            <a:ext cx="8520600" cy="6465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None/>
            </a:pPr>
            <a:r>
              <a:t/>
            </a:r>
            <a:endParaRPr i="0" sz="1800" u="none" cap="none" strike="noStrike">
              <a:solidFill>
                <a:srgbClr val="70C3BA"/>
              </a:solidFill>
              <a:latin typeface="Capriola"/>
              <a:ea typeface="Capriola"/>
              <a:cs typeface="Capriola"/>
              <a:sym typeface="Capriola"/>
            </a:endParaRPr>
          </a:p>
        </p:txBody>
      </p:sp>
      <p:sp>
        <p:nvSpPr>
          <p:cNvPr id="208" name="Google Shape;208;g2b2c47c5bad_2_27"/>
          <p:cNvSpPr txBox="1"/>
          <p:nvPr/>
        </p:nvSpPr>
        <p:spPr>
          <a:xfrm>
            <a:off x="1338000" y="1989825"/>
            <a:ext cx="6468000" cy="141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Beweeg met media</a:t>
            </a:r>
            <a:r>
              <a:rPr lang="nl" sz="1800">
                <a:solidFill>
                  <a:schemeClr val="dk1"/>
                </a:solidFill>
                <a:latin typeface="Rubik"/>
                <a:ea typeface="Rubik"/>
                <a:cs typeface="Rubik"/>
                <a:sym typeface="Rubik"/>
              </a:rPr>
              <a:t> </a:t>
            </a:r>
            <a:br>
              <a:rPr lang="nl" sz="1800">
                <a:solidFill>
                  <a:schemeClr val="dk1"/>
                </a:solidFill>
                <a:latin typeface="Rubik"/>
                <a:ea typeface="Rubik"/>
                <a:cs typeface="Rubik"/>
                <a:sym typeface="Rubik"/>
              </a:rPr>
            </a:br>
            <a:r>
              <a:rPr lang="nl" sz="1800">
                <a:solidFill>
                  <a:schemeClr val="dk1"/>
                </a:solidFill>
                <a:latin typeface="Rubik"/>
                <a:ea typeface="Rubik"/>
                <a:cs typeface="Rubik"/>
                <a:sym typeface="Rubik"/>
              </a:rPr>
              <a:t>Denk aan meebewegen tijdens verhalen, dans- of yoga filmpjes of muziek. In beweging komen is ook goed om weer even 'los' te raken van het scherm.</a:t>
            </a:r>
            <a:endParaRPr>
              <a:latin typeface="Rubik"/>
              <a:ea typeface="Rubik"/>
              <a:cs typeface="Rubik"/>
              <a:sym typeface="Rubik"/>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g2b2c47c5bad_2_2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14" name="Google Shape;214;g2b2c47c5bad_2_22"/>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7</a:t>
            </a:r>
            <a:endParaRPr b="0" i="0" sz="4000" u="none" cap="none" strike="noStrike">
              <a:solidFill>
                <a:srgbClr val="F29107"/>
              </a:solidFill>
              <a:latin typeface="Capriola"/>
              <a:ea typeface="Capriola"/>
              <a:cs typeface="Capriola"/>
              <a:sym typeface="Capriola"/>
            </a:endParaRPr>
          </a:p>
        </p:txBody>
      </p:sp>
      <p:sp>
        <p:nvSpPr>
          <p:cNvPr id="215" name="Google Shape;215;g2b2c47c5bad_2_22"/>
          <p:cNvSpPr txBox="1"/>
          <p:nvPr/>
        </p:nvSpPr>
        <p:spPr>
          <a:xfrm>
            <a:off x="1309800" y="2003650"/>
            <a:ext cx="6524400" cy="141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Je kind kijkt een filmpje, jij kijkt naar je kind</a:t>
            </a:r>
            <a:br>
              <a:rPr lang="nl" sz="1800">
                <a:solidFill>
                  <a:schemeClr val="dk1"/>
                </a:solidFill>
                <a:latin typeface="Rubik"/>
                <a:ea typeface="Rubik"/>
                <a:cs typeface="Rubik"/>
                <a:sym typeface="Rubik"/>
              </a:rPr>
            </a:br>
            <a:r>
              <a:rPr lang="nl" sz="1800">
                <a:solidFill>
                  <a:schemeClr val="dk1"/>
                </a:solidFill>
                <a:latin typeface="Rubik"/>
                <a:ea typeface="Rubik"/>
                <a:cs typeface="Rubik"/>
                <a:sym typeface="Rubik"/>
              </a:rPr>
              <a:t>Kijk hoe je kind reageert op media. Komt je ukkie echt tot rust? Zoek een alternatief als je kind bijvoorbeeld hangerig, moe of prikkelbaar wordt.</a:t>
            </a:r>
            <a:endParaRPr sz="1800">
              <a:solidFill>
                <a:schemeClr val="dk1"/>
              </a:solidFill>
              <a:latin typeface="Rubik"/>
              <a:ea typeface="Rubik"/>
              <a:cs typeface="Rubik"/>
              <a:sym typeface="Rubik"/>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g2b2c47c5bad_2_4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21" name="Google Shape;221;g2b2c47c5bad_2_47"/>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8</a:t>
            </a:r>
            <a:endParaRPr b="0" i="0" sz="4000" u="none" cap="none" strike="noStrike">
              <a:solidFill>
                <a:srgbClr val="F29107"/>
              </a:solidFill>
              <a:latin typeface="Capriola"/>
              <a:ea typeface="Capriola"/>
              <a:cs typeface="Capriola"/>
              <a:sym typeface="Capriola"/>
            </a:endParaRPr>
          </a:p>
        </p:txBody>
      </p:sp>
      <p:sp>
        <p:nvSpPr>
          <p:cNvPr id="222" name="Google Shape;222;g2b2c47c5bad_2_47"/>
          <p:cNvSpPr txBox="1"/>
          <p:nvPr/>
        </p:nvSpPr>
        <p:spPr>
          <a:xfrm>
            <a:off x="1323900" y="1958600"/>
            <a:ext cx="6496200" cy="173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Beperk het media-aanbod</a:t>
            </a:r>
            <a:br>
              <a:rPr lang="nl" sz="1800">
                <a:solidFill>
                  <a:schemeClr val="dk1"/>
                </a:solidFill>
                <a:latin typeface="Rubik"/>
                <a:ea typeface="Rubik"/>
                <a:cs typeface="Rubik"/>
                <a:sym typeface="Rubik"/>
              </a:rPr>
            </a:br>
            <a:r>
              <a:rPr lang="nl" sz="1800">
                <a:solidFill>
                  <a:schemeClr val="dk1"/>
                </a:solidFill>
                <a:latin typeface="Rubik"/>
                <a:ea typeface="Rubik"/>
                <a:cs typeface="Rubik"/>
                <a:sym typeface="Rubik"/>
              </a:rPr>
              <a:t>Geef je ukkie niet te veel te kiezen. Dit kan zorgen voor keuzestress en ontspanning in de weg zitten. Kinderen houden van herhaling en weten wat ze kunnen verwachten.</a:t>
            </a:r>
            <a:endParaRPr sz="1800">
              <a:solidFill>
                <a:schemeClr val="dk1"/>
              </a:solidFill>
              <a:latin typeface="Rubik"/>
              <a:ea typeface="Rubik"/>
              <a:cs typeface="Rubik"/>
              <a:sym typeface="Rubik"/>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g2b2c47c5bad_2_5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28" name="Google Shape;228;g2b2c47c5bad_2_52"/>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9</a:t>
            </a:r>
            <a:endParaRPr b="0" i="0" sz="4000" u="none" cap="none" strike="noStrike">
              <a:solidFill>
                <a:srgbClr val="F29107"/>
              </a:solidFill>
              <a:latin typeface="Capriola"/>
              <a:ea typeface="Capriola"/>
              <a:cs typeface="Capriola"/>
              <a:sym typeface="Capriola"/>
            </a:endParaRPr>
          </a:p>
        </p:txBody>
      </p:sp>
      <p:sp>
        <p:nvSpPr>
          <p:cNvPr id="229" name="Google Shape;229;g2b2c47c5bad_2_52"/>
          <p:cNvSpPr txBox="1"/>
          <p:nvPr/>
        </p:nvSpPr>
        <p:spPr>
          <a:xfrm>
            <a:off x="1413300" y="1995275"/>
            <a:ext cx="6317400" cy="173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Experimenteer met mediamomenten, -lengte en -soort</a:t>
            </a:r>
            <a:br>
              <a:rPr lang="nl" sz="1800">
                <a:solidFill>
                  <a:schemeClr val="dk1"/>
                </a:solidFill>
                <a:latin typeface="Rubik"/>
                <a:ea typeface="Rubik"/>
                <a:cs typeface="Rubik"/>
                <a:sym typeface="Rubik"/>
              </a:rPr>
            </a:br>
            <a:r>
              <a:rPr lang="nl" sz="1800">
                <a:solidFill>
                  <a:schemeClr val="dk1"/>
                </a:solidFill>
                <a:latin typeface="Rubik"/>
                <a:ea typeface="Rubik"/>
                <a:cs typeface="Rubik"/>
                <a:sym typeface="Rubik"/>
              </a:rPr>
              <a:t>Door te kiezen voor een langer, of korter mediamoment, en te variëren tussen filmpjes, muziek en boekjes, ontdek je wat je ukkie echte ontspanning oplevert.</a:t>
            </a:r>
            <a:endParaRPr sz="1800">
              <a:solidFill>
                <a:schemeClr val="dk1"/>
              </a:solidFill>
              <a:latin typeface="Rubik"/>
              <a:ea typeface="Rubik"/>
              <a:cs typeface="Rubik"/>
              <a:sym typeface="Rubik"/>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g2b2c47c5bad_2_5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35" name="Google Shape;235;g2b2c47c5bad_2_57"/>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lang="nl" sz="4000">
                <a:solidFill>
                  <a:srgbClr val="F29107"/>
                </a:solidFill>
                <a:latin typeface="Capriola"/>
                <a:ea typeface="Capriola"/>
                <a:cs typeface="Capriola"/>
                <a:sym typeface="Capriola"/>
              </a:rPr>
              <a:t>Tip 10</a:t>
            </a:r>
            <a:endParaRPr b="0" i="0" sz="4000" u="none" cap="none" strike="noStrike">
              <a:solidFill>
                <a:srgbClr val="F29107"/>
              </a:solidFill>
              <a:latin typeface="Capriola"/>
              <a:ea typeface="Capriola"/>
              <a:cs typeface="Capriola"/>
              <a:sym typeface="Capriola"/>
            </a:endParaRPr>
          </a:p>
        </p:txBody>
      </p:sp>
      <p:sp>
        <p:nvSpPr>
          <p:cNvPr id="236" name="Google Shape;236;g2b2c47c5bad_2_57"/>
          <p:cNvSpPr txBox="1"/>
          <p:nvPr/>
        </p:nvSpPr>
        <p:spPr>
          <a:xfrm>
            <a:off x="1225200" y="1995275"/>
            <a:ext cx="6693600" cy="141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nl" sz="1800">
                <a:solidFill>
                  <a:schemeClr val="dk1"/>
                </a:solidFill>
                <a:latin typeface="Rubik"/>
                <a:ea typeface="Rubik"/>
                <a:cs typeface="Rubik"/>
                <a:sym typeface="Rubik"/>
              </a:rPr>
              <a:t>Kies voor iets anders dan een filmpje </a:t>
            </a:r>
            <a:br>
              <a:rPr lang="nl" sz="1800">
                <a:solidFill>
                  <a:schemeClr val="dk1"/>
                </a:solidFill>
                <a:latin typeface="Rubik"/>
                <a:ea typeface="Rubik"/>
                <a:cs typeface="Rubik"/>
                <a:sym typeface="Rubik"/>
              </a:rPr>
            </a:br>
            <a:r>
              <a:rPr lang="nl" sz="1800">
                <a:solidFill>
                  <a:schemeClr val="dk1"/>
                </a:solidFill>
                <a:latin typeface="Rubik"/>
                <a:ea typeface="Rubik"/>
                <a:cs typeface="Rubik"/>
                <a:sym typeface="Rubik"/>
              </a:rPr>
              <a:t>Lees voor. Zet rustige muziek op of luister samen naar een luisterverhaal. Speel een dans-game of doe samen mee aan een yoga-video.</a:t>
            </a:r>
            <a:endParaRPr sz="1800">
              <a:solidFill>
                <a:schemeClr val="dk1"/>
              </a:solidFill>
              <a:latin typeface="Rubik"/>
              <a:ea typeface="Rubik"/>
              <a:cs typeface="Rubik"/>
              <a:sym typeface="Rubik"/>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g2b2c47c5bad_2_3"/>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42" name="Google Shape;242;g2b2c47c5bad_2_3"/>
          <p:cNvSpPr txBox="1"/>
          <p:nvPr/>
        </p:nvSpPr>
        <p:spPr>
          <a:xfrm>
            <a:off x="311700" y="891507"/>
            <a:ext cx="8520600" cy="646500"/>
          </a:xfrm>
          <a:prstGeom prst="rect">
            <a:avLst/>
          </a:prstGeom>
          <a:noFill/>
          <a:ln>
            <a:noFill/>
          </a:ln>
        </p:spPr>
        <p:txBody>
          <a:bodyPr anchorCtr="0" anchor="b" bIns="91425" lIns="91425" spcFirstLastPara="1" rIns="91425" wrap="square" tIns="91425">
            <a:normAutofit fontScale="92500" lnSpcReduction="20000"/>
          </a:bodyPr>
          <a:lstStyle/>
          <a:p>
            <a:pPr indent="0" lvl="0" marL="0" marR="0" rtl="0" algn="ctr">
              <a:lnSpc>
                <a:spcPct val="100000"/>
              </a:lnSpc>
              <a:spcBef>
                <a:spcPts val="0"/>
              </a:spcBef>
              <a:spcAft>
                <a:spcPts val="0"/>
              </a:spcAft>
              <a:buClr>
                <a:schemeClr val="dk1"/>
              </a:buClr>
              <a:buSzPct val="144444"/>
              <a:buFont typeface="Arial"/>
              <a:buNone/>
            </a:pPr>
            <a:r>
              <a:rPr b="0" i="0" lang="nl" sz="4000" u="none" cap="none" strike="noStrike">
                <a:solidFill>
                  <a:srgbClr val="F29107"/>
                </a:solidFill>
                <a:latin typeface="Capriola"/>
                <a:ea typeface="Capriola"/>
                <a:cs typeface="Capriola"/>
                <a:sym typeface="Capriola"/>
              </a:rPr>
              <a:t>Mediaukkiedagen.nl</a:t>
            </a:r>
            <a:endParaRPr b="0" i="0" sz="4000" u="none" cap="none" strike="noStrike">
              <a:solidFill>
                <a:srgbClr val="F29107"/>
              </a:solidFill>
              <a:latin typeface="Capriola"/>
              <a:ea typeface="Capriola"/>
              <a:cs typeface="Capriola"/>
              <a:sym typeface="Capriola"/>
            </a:endParaRPr>
          </a:p>
        </p:txBody>
      </p:sp>
      <p:sp>
        <p:nvSpPr>
          <p:cNvPr id="243" name="Google Shape;243;g2b2c47c5bad_2_3"/>
          <p:cNvSpPr txBox="1"/>
          <p:nvPr/>
        </p:nvSpPr>
        <p:spPr>
          <a:xfrm>
            <a:off x="1452224" y="1293672"/>
            <a:ext cx="57960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2700" u="none" cap="none" strike="noStrike">
                <a:solidFill>
                  <a:srgbClr val="29265B"/>
                </a:solidFill>
                <a:latin typeface="Rubik"/>
                <a:ea typeface="Rubik"/>
                <a:cs typeface="Rubik"/>
                <a:sym typeface="Rubik"/>
              </a:rPr>
              <a:t>= landingsplek campagne</a:t>
            </a:r>
            <a:endParaRPr b="0" i="0" sz="2700" u="none" cap="none" strike="noStrike">
              <a:solidFill>
                <a:srgbClr val="29265B"/>
              </a:solidFill>
              <a:latin typeface="Rubik"/>
              <a:ea typeface="Rubik"/>
              <a:cs typeface="Rubik"/>
              <a:sym typeface="Rubik"/>
            </a:endParaRPr>
          </a:p>
        </p:txBody>
      </p:sp>
      <p:sp>
        <p:nvSpPr>
          <p:cNvPr id="244" name="Google Shape;244;g2b2c47c5bad_2_3"/>
          <p:cNvSpPr txBox="1"/>
          <p:nvPr/>
        </p:nvSpPr>
        <p:spPr>
          <a:xfrm>
            <a:off x="2127150" y="1892195"/>
            <a:ext cx="4254300" cy="33723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chemeClr val="dk2"/>
              </a:buClr>
              <a:buSzPts val="2800"/>
              <a:buFont typeface="Arial"/>
              <a:buNone/>
            </a:pPr>
            <a:r>
              <a:rPr b="0" i="0" lang="nl" sz="1616" u="none" cap="none" strike="noStrike">
                <a:solidFill>
                  <a:srgbClr val="29265B"/>
                </a:solidFill>
                <a:latin typeface="Capriola"/>
                <a:ea typeface="Capriola"/>
                <a:cs typeface="Capriola"/>
                <a:sym typeface="Capriola"/>
              </a:rPr>
              <a:t>Voor ouders</a:t>
            </a:r>
            <a:endParaRPr/>
          </a:p>
          <a:p>
            <a:pPr indent="-336550" lvl="0" marL="457200" marR="0" rtl="0" algn="l">
              <a:lnSpc>
                <a:spcPct val="100000"/>
              </a:lnSpc>
              <a:spcBef>
                <a:spcPts val="0"/>
              </a:spcBef>
              <a:spcAft>
                <a:spcPts val="0"/>
              </a:spcAft>
              <a:buClr>
                <a:schemeClr val="dk1"/>
              </a:buClr>
              <a:buSzPts val="1700"/>
              <a:buFont typeface="Rubik"/>
              <a:buChar char="●"/>
            </a:pPr>
            <a:r>
              <a:rPr b="0" i="0" lang="nl" sz="1700" u="none" cap="none" strike="noStrike">
                <a:solidFill>
                  <a:schemeClr val="dk1"/>
                </a:solidFill>
                <a:latin typeface="Rubik"/>
                <a:ea typeface="Rubik"/>
                <a:cs typeface="Rubik"/>
                <a:sym typeface="Rubik"/>
              </a:rPr>
              <a:t>Activiteiten</a:t>
            </a:r>
            <a:endParaRPr>
              <a:solidFill>
                <a:schemeClr val="dk1"/>
              </a:solidFill>
            </a:endParaRPr>
          </a:p>
          <a:p>
            <a:pPr indent="-336550" lvl="0" marL="457200" marR="0" rtl="0" algn="l">
              <a:lnSpc>
                <a:spcPct val="100000"/>
              </a:lnSpc>
              <a:spcBef>
                <a:spcPts val="0"/>
              </a:spcBef>
              <a:spcAft>
                <a:spcPts val="0"/>
              </a:spcAft>
              <a:buClr>
                <a:schemeClr val="dk1"/>
              </a:buClr>
              <a:buSzPts val="1700"/>
              <a:buFont typeface="Rubik"/>
              <a:buChar char="●"/>
            </a:pPr>
            <a:r>
              <a:rPr b="0" i="0" lang="nl" sz="1700" u="none" cap="none" strike="noStrike">
                <a:solidFill>
                  <a:schemeClr val="dk1"/>
                </a:solidFill>
                <a:latin typeface="Rubik"/>
                <a:ea typeface="Rubik"/>
                <a:cs typeface="Rubik"/>
                <a:sym typeface="Rubik"/>
              </a:rPr>
              <a:t>Tips</a:t>
            </a:r>
            <a:endParaRPr>
              <a:solidFill>
                <a:schemeClr val="dk1"/>
              </a:solidFill>
            </a:endParaRPr>
          </a:p>
          <a:p>
            <a:pPr indent="-336550" lvl="0" marL="457200" marR="0" rtl="0" algn="l">
              <a:lnSpc>
                <a:spcPct val="100000"/>
              </a:lnSpc>
              <a:spcBef>
                <a:spcPts val="0"/>
              </a:spcBef>
              <a:spcAft>
                <a:spcPts val="0"/>
              </a:spcAft>
              <a:buClr>
                <a:schemeClr val="dk1"/>
              </a:buClr>
              <a:buSzPts val="1700"/>
              <a:buFont typeface="Rubik"/>
              <a:buChar char="●"/>
            </a:pPr>
            <a:r>
              <a:rPr b="0" i="0" lang="nl" sz="1700" u="none" cap="none" strike="noStrike">
                <a:solidFill>
                  <a:schemeClr val="dk1"/>
                </a:solidFill>
                <a:latin typeface="Rubik"/>
                <a:ea typeface="Rubik"/>
                <a:cs typeface="Rubik"/>
                <a:sym typeface="Rubik"/>
              </a:rPr>
              <a:t>Tools</a:t>
            </a:r>
            <a:endParaRPr b="0" i="1" sz="1700" u="none" cap="none" strike="noStrike">
              <a:solidFill>
                <a:schemeClr val="dk1"/>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chemeClr val="dk2"/>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chemeClr val="dk2"/>
              </a:solidFill>
              <a:latin typeface="Rubik"/>
              <a:ea typeface="Rubik"/>
              <a:cs typeface="Rubik"/>
              <a:sym typeface="Rubik"/>
            </a:endParaRPr>
          </a:p>
        </p:txBody>
      </p:sp>
      <p:pic>
        <p:nvPicPr>
          <p:cNvPr id="245" name="Google Shape;245;g2b2c47c5bad_2_3"/>
          <p:cNvPicPr preferRelativeResize="0"/>
          <p:nvPr/>
        </p:nvPicPr>
        <p:blipFill rotWithShape="1">
          <a:blip r:embed="rId4">
            <a:alphaModFix/>
          </a:blip>
          <a:srcRect b="0" l="0" r="0" t="0"/>
          <a:stretch/>
        </p:blipFill>
        <p:spPr>
          <a:xfrm rot="-304677">
            <a:off x="4118791" y="2650710"/>
            <a:ext cx="1842225" cy="1223050"/>
          </a:xfrm>
          <a:prstGeom prst="rect">
            <a:avLst/>
          </a:prstGeom>
          <a:noFill/>
          <a:ln>
            <a:noFill/>
          </a:ln>
          <a:effectLst>
            <a:outerShdw blurRad="190500" rotWithShape="0" algn="tl">
              <a:srgbClr val="000000">
                <a:alpha val="69800"/>
              </a:srgbClr>
            </a:outerShdw>
          </a:effectLst>
        </p:spPr>
      </p:pic>
      <p:pic>
        <p:nvPicPr>
          <p:cNvPr id="246" name="Google Shape;246;g2b2c47c5bad_2_3"/>
          <p:cNvPicPr preferRelativeResize="0"/>
          <p:nvPr/>
        </p:nvPicPr>
        <p:blipFill rotWithShape="1">
          <a:blip r:embed="rId5">
            <a:alphaModFix/>
          </a:blip>
          <a:srcRect b="6344" l="31813" r="32752" t="10176"/>
          <a:stretch/>
        </p:blipFill>
        <p:spPr>
          <a:xfrm rot="648774">
            <a:off x="6223763" y="2043039"/>
            <a:ext cx="1838738" cy="2436610"/>
          </a:xfrm>
          <a:prstGeom prst="rect">
            <a:avLst/>
          </a:prstGeom>
          <a:noFill/>
          <a:ln>
            <a:noFill/>
          </a:ln>
          <a:effectLst>
            <a:outerShdw blurRad="190500" rotWithShape="0" algn="tl">
              <a:srgbClr val="000000">
                <a:alpha val="698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1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52" name="Google Shape;252;p14"/>
          <p:cNvSpPr txBox="1"/>
          <p:nvPr/>
        </p:nvSpPr>
        <p:spPr>
          <a:xfrm>
            <a:off x="1330500" y="2171550"/>
            <a:ext cx="6483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nl" sz="4000" u="none" cap="none" strike="noStrike">
                <a:solidFill>
                  <a:srgbClr val="F29107"/>
                </a:solidFill>
                <a:latin typeface="Capriola"/>
                <a:ea typeface="Capriola"/>
                <a:cs typeface="Capriola"/>
                <a:sym typeface="Capriola"/>
              </a:rPr>
              <a:t>Vragen? </a:t>
            </a:r>
            <a:endParaRPr b="0" i="0" sz="4200" u="none" cap="none" strike="noStrike">
              <a:solidFill>
                <a:srgbClr val="F29107"/>
              </a:solidFill>
              <a:latin typeface="Chelsea Market"/>
              <a:ea typeface="Chelsea Market"/>
              <a:cs typeface="Chelsea Market"/>
              <a:sym typeface="Chelsea Marke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1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58" name="Google Shape;258;p15"/>
          <p:cNvSpPr txBox="1"/>
          <p:nvPr/>
        </p:nvSpPr>
        <p:spPr>
          <a:xfrm>
            <a:off x="1330500" y="2171550"/>
            <a:ext cx="6483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nl" sz="4000" u="none" cap="none" strike="noStrike">
                <a:solidFill>
                  <a:srgbClr val="F29107"/>
                </a:solidFill>
                <a:latin typeface="Capriola"/>
                <a:ea typeface="Capriola"/>
                <a:cs typeface="Capriola"/>
                <a:sym typeface="Capriola"/>
              </a:rPr>
              <a:t>Dankjewel! </a:t>
            </a:r>
            <a:endParaRPr b="0" i="0" sz="4200" u="none" cap="none" strike="noStrike">
              <a:solidFill>
                <a:srgbClr val="F29107"/>
              </a:solidFill>
              <a:latin typeface="Chelsea Market"/>
              <a:ea typeface="Chelsea Market"/>
              <a:cs typeface="Chelsea Market"/>
              <a:sym typeface="Chelsea Marke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B8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